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325" r:id="rId3"/>
    <p:sldId id="321" r:id="rId4"/>
    <p:sldId id="331" r:id="rId5"/>
    <p:sldId id="322" r:id="rId6"/>
    <p:sldId id="332" r:id="rId7"/>
    <p:sldId id="337" r:id="rId8"/>
    <p:sldId id="323" r:id="rId9"/>
    <p:sldId id="333" r:id="rId10"/>
    <p:sldId id="336" r:id="rId11"/>
    <p:sldId id="334" r:id="rId12"/>
    <p:sldId id="335" r:id="rId13"/>
    <p:sldId id="338" r:id="rId14"/>
    <p:sldId id="324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26" r:id="rId24"/>
    <p:sldId id="347" r:id="rId25"/>
    <p:sldId id="348" r:id="rId26"/>
    <p:sldId id="267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82" r:id="rId54"/>
    <p:sldId id="281" r:id="rId55"/>
    <p:sldId id="266" r:id="rId56"/>
    <p:sldId id="368" r:id="rId57"/>
    <p:sldId id="283" r:id="rId58"/>
    <p:sldId id="284" r:id="rId59"/>
    <p:sldId id="285" r:id="rId60"/>
    <p:sldId id="286" r:id="rId61"/>
    <p:sldId id="268" r:id="rId62"/>
    <p:sldId id="269" r:id="rId63"/>
    <p:sldId id="270" r:id="rId64"/>
    <p:sldId id="272" r:id="rId65"/>
    <p:sldId id="273" r:id="rId66"/>
    <p:sldId id="274" r:id="rId67"/>
    <p:sldId id="289" r:id="rId68"/>
    <p:sldId id="276" r:id="rId69"/>
    <p:sldId id="287" r:id="rId70"/>
    <p:sldId id="320" r:id="rId7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6BA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D80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0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1250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1907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409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2781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034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0916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3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Текст заголовка</a:t>
            </a:r>
          </a:p>
        </p:txBody>
      </p:sp>
      <p:sp>
        <p:nvSpPr>
          <p:cNvPr id="12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bg object 16"/>
          <p:cNvSpPr/>
          <p:nvPr/>
        </p:nvSpPr>
        <p:spPr>
          <a:xfrm>
            <a:off x="-1" y="0"/>
            <a:ext cx="24377906" cy="1371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371600" y="5334000"/>
            <a:ext cx="14986656" cy="3867150"/>
          </a:xfrm>
          <a:prstGeom prst="rect">
            <a:avLst/>
          </a:prstGeom>
        </p:spPr>
        <p:txBody>
          <a:bodyPr lIns="0" tIns="0" rIns="0" bIns="0" anchor="ctr"/>
          <a:lstStyle>
            <a:lvl1pPr defTabSz="1828800">
              <a:defRPr sz="13200"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3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g_light.png" descr="bg_l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4415"/>
            <a:ext cx="24384003" cy="5346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sber_university_logo.png" descr="sber_university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016000"/>
            <a:ext cx="7378700" cy="1498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392000" y="3458497"/>
            <a:ext cx="21600000" cy="4320001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392000" y="8056491"/>
            <a:ext cx="21600000" cy="3600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269999" y="2709549"/>
            <a:ext cx="784773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>
              <a:defRPr>
                <a:solidFill>
                  <a:srgbClr val="70AD47"/>
                </a:solidFill>
              </a:defRPr>
            </a:lvl1pPr>
          </a:lstStyle>
          <a:p>
            <a:r>
              <a:t>Перезапуск DS</a:t>
            </a:r>
          </a:p>
        </p:txBody>
      </p:sp>
      <p:sp>
        <p:nvSpPr>
          <p:cNvPr id="1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951755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12412268" y="3512125"/>
            <a:ext cx="10821804" cy="893387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69999" y="1016000"/>
            <a:ext cx="21964074" cy="22860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270000" y="3512125"/>
            <a:ext cx="10701733" cy="8933875"/>
          </a:xfrm>
          <a:prstGeom prst="rect">
            <a:avLst/>
          </a:prstGeom>
        </p:spPr>
        <p:txBody>
          <a:bodyPr/>
          <a:lstStyle>
            <a:lvl1pPr marL="558800" indent="-558800"/>
            <a:lvl2pPr marL="1117600" indent="-558800"/>
            <a:lvl3pPr marL="1676400" indent="-558800"/>
            <a:lvl4pPr marL="2235200" indent="-558800"/>
            <a:lvl5pPr marL="2794000" indent="-558800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Изображение"/>
          <p:cNvSpPr>
            <a:spLocks noGrp="1"/>
          </p:cNvSpPr>
          <p:nvPr>
            <p:ph type="pic" idx="13"/>
          </p:nvPr>
        </p:nvSpPr>
        <p:spPr>
          <a:xfrm>
            <a:off x="3124200" y="997526"/>
            <a:ext cx="18135600" cy="77931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9138228"/>
            <a:ext cx="21844000" cy="158750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Текст заголовка</a:t>
            </a:r>
          </a:p>
        </p:txBody>
      </p:sp>
      <p:sp>
        <p:nvSpPr>
          <p:cNvPr id="5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1073247"/>
            <a:ext cx="21844000" cy="195695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12412268" y="952500"/>
            <a:ext cx="10669614" cy="11303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365173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Текст заголовка</a:t>
            </a:r>
          </a:p>
        </p:txBody>
      </p:sp>
      <p:sp>
        <p:nvSpPr>
          <p:cNvPr id="6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Текст заголовка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bg_light.png" descr="bg_l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0"/>
            <a:ext cx="24384000" cy="5346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70000" y="1778000"/>
            <a:ext cx="21844000" cy="10160000"/>
          </a:xfrm>
          <a:prstGeom prst="rect">
            <a:avLst/>
          </a:prstGeom>
        </p:spPr>
        <p:txBody>
          <a:bodyPr/>
          <a:lstStyle>
            <a:lvl1pPr marL="555623" indent="-555623">
              <a:buSzPct val="100000"/>
            </a:lvl1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15290800" y="7035800"/>
            <a:ext cx="8331200" cy="56007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" name="Изображение"/>
          <p:cNvSpPr>
            <a:spLocks noGrp="1"/>
          </p:cNvSpPr>
          <p:nvPr>
            <p:ph type="pic" idx="15"/>
          </p:nvPr>
        </p:nvSpPr>
        <p:spPr>
          <a:xfrm>
            <a:off x="1371600" y="1130300"/>
            <a:ext cx="13445837" cy="11468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6538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953500"/>
            <a:ext cx="21844002" cy="774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i="1"/>
            </a:lvl1pPr>
            <a:lvl2pPr algn="ctr">
              <a:spcBef>
                <a:spcPts val="0"/>
              </a:spcBef>
              <a:defRPr i="1"/>
            </a:lvl2pPr>
            <a:lvl3pPr algn="ctr">
              <a:spcBef>
                <a:spcPts val="0"/>
              </a:spcBef>
              <a:defRPr i="1"/>
            </a:lvl3pPr>
            <a:lvl4pPr algn="ctr">
              <a:spcBef>
                <a:spcPts val="0"/>
              </a:spcBef>
              <a:defRPr i="1"/>
            </a:lvl4pPr>
            <a:lvl5pPr algn="ctr">
              <a:spcBef>
                <a:spcPts val="0"/>
              </a:spcBef>
              <a:defRPr i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9" name="«Место ввода цитаты»."/>
          <p:cNvSpPr txBox="1">
            <a:spLocks noGrp="1"/>
          </p:cNvSpPr>
          <p:nvPr>
            <p:ph type="body" sz="quarter" idx="13"/>
          </p:nvPr>
        </p:nvSpPr>
        <p:spPr>
          <a:xfrm>
            <a:off x="1270000" y="5765798"/>
            <a:ext cx="21844000" cy="14478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8800"/>
            </a:pPr>
            <a:endParaRPr/>
          </a:p>
        </p:txBody>
      </p:sp>
      <p:sp>
        <p:nvSpPr>
          <p:cNvPr id="10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Изображение"/>
          <p:cNvSpPr>
            <a:spLocks noGrp="1"/>
          </p:cNvSpPr>
          <p:nvPr>
            <p:ph type="pic" idx="13"/>
          </p:nvPr>
        </p:nvSpPr>
        <p:spPr>
          <a:xfrm>
            <a:off x="0" y="1"/>
            <a:ext cx="24384000" cy="13716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34998" marR="0" indent="-634998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17082" marR="0" indent="-582082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852083" marR="0" indent="-582082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48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12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75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39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502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66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Школа Android…"/>
          <p:cNvSpPr txBox="1">
            <a:spLocks noGrp="1"/>
          </p:cNvSpPr>
          <p:nvPr>
            <p:ph type="ctrTitle"/>
          </p:nvPr>
        </p:nvSpPr>
        <p:spPr>
          <a:xfrm>
            <a:off x="1391999" y="3458497"/>
            <a:ext cx="21600002" cy="432000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Нейронные</a:t>
            </a:r>
            <a:r>
              <a:rPr dirty="0"/>
              <a:t> </a:t>
            </a:r>
            <a:r>
              <a:rPr dirty="0" err="1"/>
              <a:t>сети</a:t>
            </a:r>
            <a:endParaRPr dirty="0"/>
          </a:p>
        </p:txBody>
      </p:sp>
      <p:sp>
        <p:nvSpPr>
          <p:cNvPr id="142" name="Текст 1"/>
          <p:cNvSpPr txBox="1">
            <a:spLocks noGrp="1"/>
          </p:cNvSpPr>
          <p:nvPr>
            <p:ph type="subTitle" sz="half" idx="1"/>
          </p:nvPr>
        </p:nvSpPr>
        <p:spPr>
          <a:xfrm>
            <a:off x="1391999" y="8056491"/>
            <a:ext cx="21600002" cy="3600001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Сегментация и детекция. </a:t>
            </a:r>
            <a:r>
              <a:rPr lang="ru-RU" dirty="0" err="1"/>
              <a:t>Автокодировщики</a:t>
            </a:r>
            <a:endParaRPr lang="ru-RU" dirty="0"/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Функции потерь</a:t>
            </a:r>
            <a:r>
              <a:rPr lang="en-US" dirty="0"/>
              <a:t>. Dice loss</a:t>
            </a:r>
            <a:endParaRPr dirty="0"/>
          </a:p>
        </p:txBody>
      </p:sp>
      <p:sp>
        <p:nvSpPr>
          <p:cNvPr id="177" name="Случайно (random) W = k*rand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E24480-F78B-92EB-CA88-8C6BB7E53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949" y="4557719"/>
            <a:ext cx="20218102" cy="32400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05A0E4-F893-6936-9C8F-09B22649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053" y="7888357"/>
            <a:ext cx="15219894" cy="429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918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Функции потерь</a:t>
            </a:r>
            <a:r>
              <a:rPr lang="en-US" dirty="0"/>
              <a:t>. Focal loss</a:t>
            </a:r>
            <a:endParaRPr dirty="0"/>
          </a:p>
        </p:txBody>
      </p:sp>
      <p:sp>
        <p:nvSpPr>
          <p:cNvPr id="177" name="Случайно (random) W = k*rand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5DDBAA-5F7F-928C-F9D5-DA7780F562D3}"/>
              </a:ext>
            </a:extLst>
          </p:cNvPr>
          <p:cNvSpPr txBox="1"/>
          <p:nvPr/>
        </p:nvSpPr>
        <p:spPr>
          <a:xfrm>
            <a:off x="76200" y="12500214"/>
            <a:ext cx="1305007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b="0" dirty="0"/>
              <a:t>Focal Loss for Dense Object Detection https://arxiv.org/pdf/1708.02002.pdf</a:t>
            </a:r>
            <a:endParaRPr lang="ru-RU" b="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4D1FB7-2157-AEFA-67B6-6513A5738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97" y="5707153"/>
            <a:ext cx="8613656" cy="17059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EBB35F-D19C-3A0C-B274-0AE3645D5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96" y="7568052"/>
            <a:ext cx="5721327" cy="174684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CEA557-F7EF-D16F-5772-B1A2F763A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329" y="9713085"/>
            <a:ext cx="6534141" cy="61417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E2786CB-59A7-F3D4-3926-FCAC49AD7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639" y="3571159"/>
            <a:ext cx="8609771" cy="158088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E65ED70-57A0-F982-74DB-A21D13CE2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9858" y="4081940"/>
            <a:ext cx="1456028" cy="8776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F5F535-47E8-4F03-EDCF-6FEFDC2549DB}"/>
              </a:ext>
            </a:extLst>
          </p:cNvPr>
          <p:cNvSpPr txBox="1"/>
          <p:nvPr/>
        </p:nvSpPr>
        <p:spPr>
          <a:xfrm>
            <a:off x="17532890" y="4258230"/>
            <a:ext cx="558111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focusing parameter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3C92091-9394-0686-B3F1-F93C524B4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6278" y="5534678"/>
            <a:ext cx="9349593" cy="591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3221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Функции потерь</a:t>
            </a:r>
            <a:r>
              <a:rPr lang="en-US" dirty="0"/>
              <a:t>. Weighted cross entropy</a:t>
            </a:r>
            <a:endParaRPr dirty="0"/>
          </a:p>
        </p:txBody>
      </p:sp>
      <p:sp>
        <p:nvSpPr>
          <p:cNvPr id="177" name="Случайно (random) W = k*rand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5DDBAA-5F7F-928C-F9D5-DA7780F562D3}"/>
              </a:ext>
            </a:extLst>
          </p:cNvPr>
          <p:cNvSpPr txBox="1"/>
          <p:nvPr/>
        </p:nvSpPr>
        <p:spPr>
          <a:xfrm>
            <a:off x="76200" y="12500214"/>
            <a:ext cx="13050078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b="0" dirty="0"/>
              <a:t>U-Net: Convolutional Networks for Biomedical Image Segmentation https://arxiv.org/pdf/1505.04597.pdf</a:t>
            </a:r>
            <a:endParaRPr lang="ru-RU" b="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84702E-E20F-BE60-1C85-F49BF0C94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305" y="3856382"/>
            <a:ext cx="7330652" cy="19527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2D1C86-EB0B-C9F4-0D45-978A97D1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239" y="6072479"/>
            <a:ext cx="9945597" cy="157104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915E04D-0874-D70B-8BB0-411000FED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392" y="7618383"/>
            <a:ext cx="673662" cy="7934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42A5AA-55E4-12C5-9CE5-57203E12F127}"/>
              </a:ext>
            </a:extLst>
          </p:cNvPr>
          <p:cNvSpPr txBox="1"/>
          <p:nvPr/>
        </p:nvSpPr>
        <p:spPr>
          <a:xfrm>
            <a:off x="5525503" y="7797800"/>
            <a:ext cx="1223506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dirty="0"/>
              <a:t>weight map to balance the class frequencies</a:t>
            </a:r>
            <a:endParaRPr lang="ru-RU" b="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54BDB5A-B29C-821C-C599-E7D55BACA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392" y="8566087"/>
            <a:ext cx="474280" cy="62333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81F3E5-D343-C4E5-4894-E8A780F57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9900" y="9243639"/>
            <a:ext cx="568155" cy="6899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F51B2EF-D37E-6AEE-CD60-3DA45B7AC133}"/>
              </a:ext>
            </a:extLst>
          </p:cNvPr>
          <p:cNvSpPr txBox="1"/>
          <p:nvPr/>
        </p:nvSpPr>
        <p:spPr>
          <a:xfrm>
            <a:off x="5759726" y="9303647"/>
            <a:ext cx="1223506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/>
              <a:t>distance to the border of the second nearest cell</a:t>
            </a:r>
            <a:endParaRPr lang="ru-RU" b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D95801-DC08-9915-C93A-B22AE87A62FD}"/>
              </a:ext>
            </a:extLst>
          </p:cNvPr>
          <p:cNvSpPr txBox="1"/>
          <p:nvPr/>
        </p:nvSpPr>
        <p:spPr>
          <a:xfrm>
            <a:off x="5112585" y="8610731"/>
            <a:ext cx="1223506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dirty="0"/>
              <a:t>distance to the border of the nearest cell</a:t>
            </a:r>
            <a:endParaRPr lang="ru-RU" b="0" dirty="0"/>
          </a:p>
        </p:txBody>
      </p:sp>
    </p:spTree>
    <p:extLst>
      <p:ext uri="{BB962C8B-B14F-4D97-AF65-F5344CB8AC3E}">
        <p14:creationId xmlns:p14="http://schemas.microsoft.com/office/powerpoint/2010/main" val="82157112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74" name="Заголовок 4"/>
          <p:cNvSpPr txBox="1"/>
          <p:nvPr/>
        </p:nvSpPr>
        <p:spPr>
          <a:xfrm>
            <a:off x="1371600" y="5334000"/>
            <a:ext cx="16611600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Сегментация</a:t>
            </a:r>
          </a:p>
          <a:p>
            <a:r>
              <a:rPr lang="ru-RU" dirty="0"/>
              <a:t>Архитектуры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43906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Pretrained </a:t>
            </a:r>
            <a:r>
              <a:rPr lang="en-US" dirty="0" err="1"/>
              <a:t>classificators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5040C0-0AD2-FAA8-243C-3E2A98679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15" y="4075044"/>
            <a:ext cx="15687769" cy="7156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EC1F79-F6F2-4AA6-1F74-30349952E46C}"/>
              </a:ext>
            </a:extLst>
          </p:cNvPr>
          <p:cNvSpPr txBox="1"/>
          <p:nvPr/>
        </p:nvSpPr>
        <p:spPr>
          <a:xfrm>
            <a:off x="-2171700" y="12700000"/>
            <a:ext cx="12195312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b="0" dirty="0"/>
              <a:t>https://arxiv.org/pdf/1411.4038.pdf</a:t>
            </a:r>
          </a:p>
        </p:txBody>
      </p:sp>
    </p:spTree>
    <p:extLst>
      <p:ext uri="{BB962C8B-B14F-4D97-AF65-F5344CB8AC3E}">
        <p14:creationId xmlns:p14="http://schemas.microsoft.com/office/powerpoint/2010/main" val="393947021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FCN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C1F79-F6F2-4AA6-1F74-30349952E46C}"/>
              </a:ext>
            </a:extLst>
          </p:cNvPr>
          <p:cNvSpPr txBox="1"/>
          <p:nvPr/>
        </p:nvSpPr>
        <p:spPr>
          <a:xfrm>
            <a:off x="-2171700" y="12700000"/>
            <a:ext cx="12195312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b="0" dirty="0"/>
              <a:t>https://arxiv.org/pdf/1411.4038.pdf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83082C-6F66-9D3B-2017-442A5D816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75" y="4280559"/>
            <a:ext cx="14847653" cy="655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7332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FCN. </a:t>
            </a:r>
            <a:r>
              <a:rPr lang="ru-RU" dirty="0"/>
              <a:t>Проблема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C1F79-F6F2-4AA6-1F74-30349952E46C}"/>
              </a:ext>
            </a:extLst>
          </p:cNvPr>
          <p:cNvSpPr txBox="1"/>
          <p:nvPr/>
        </p:nvSpPr>
        <p:spPr>
          <a:xfrm>
            <a:off x="-2171700" y="12700000"/>
            <a:ext cx="12195312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b="0" dirty="0"/>
              <a:t>https://arxiv.org/pdf/1411.4038.pdf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38BB0D-EA27-5CD5-20D5-B983404AE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541" y="4752659"/>
            <a:ext cx="14093583" cy="6058522"/>
          </a:xfrm>
          <a:prstGeom prst="rect">
            <a:avLst/>
          </a:prstGeom>
        </p:spPr>
      </p:pic>
      <p:sp>
        <p:nvSpPr>
          <p:cNvPr id="6" name="Случайно (random) W = k*rand…">
            <a:extLst>
              <a:ext uri="{FF2B5EF4-FFF2-40B4-BE49-F238E27FC236}">
                <a16:creationId xmlns:a16="http://schemas.microsoft.com/office/drawing/2014/main" id="{26A4459A-65AC-F278-8AF5-4FA3DB5C3147}"/>
              </a:ext>
            </a:extLst>
          </p:cNvPr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Сильное сжатие исходного изображения – ошибки на границах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7399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FCN. Skip connections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C1F79-F6F2-4AA6-1F74-30349952E46C}"/>
              </a:ext>
            </a:extLst>
          </p:cNvPr>
          <p:cNvSpPr txBox="1"/>
          <p:nvPr/>
        </p:nvSpPr>
        <p:spPr>
          <a:xfrm>
            <a:off x="-2171700" y="12700000"/>
            <a:ext cx="12195312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b="0" dirty="0"/>
              <a:t>https://arxiv.org/pdf/1411.4038.pdf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191EE7-8A9E-890E-3CD0-8B7016B7C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78" y="4408526"/>
            <a:ext cx="17576992" cy="644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8870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FCN. </a:t>
            </a:r>
            <a:r>
              <a:rPr lang="en-US" dirty="0" err="1"/>
              <a:t>Scip</a:t>
            </a:r>
            <a:r>
              <a:rPr lang="en-US" dirty="0"/>
              <a:t> connections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C1F79-F6F2-4AA6-1F74-30349952E46C}"/>
              </a:ext>
            </a:extLst>
          </p:cNvPr>
          <p:cNvSpPr txBox="1"/>
          <p:nvPr/>
        </p:nvSpPr>
        <p:spPr>
          <a:xfrm>
            <a:off x="-2171700" y="12700000"/>
            <a:ext cx="12195312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b="0" dirty="0"/>
              <a:t>https://arxiv.org/pdf/1411.4038.pdf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EC73A0-591E-C6F7-0A64-DF25827CB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87" y="4353339"/>
            <a:ext cx="13110825" cy="625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990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Unet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FD829C-9E38-A3A2-3C61-63E955C31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39" y="2765028"/>
            <a:ext cx="14407913" cy="9727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D6DF6E-7193-A9EB-B4EB-B3FD1B2E4AFF}"/>
              </a:ext>
            </a:extLst>
          </p:cNvPr>
          <p:cNvSpPr txBox="1"/>
          <p:nvPr/>
        </p:nvSpPr>
        <p:spPr>
          <a:xfrm>
            <a:off x="332962" y="12492552"/>
            <a:ext cx="12195312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b="0" dirty="0"/>
              <a:t>U-Net: Convolutional Networks for Biomedical Image Segmentation https://arxiv.org/pdf/1505.04597.pdf</a:t>
            </a:r>
            <a:endParaRPr lang="ru-RU" b="0" dirty="0"/>
          </a:p>
        </p:txBody>
      </p:sp>
    </p:spTree>
    <p:extLst>
      <p:ext uri="{BB962C8B-B14F-4D97-AF65-F5344CB8AC3E}">
        <p14:creationId xmlns:p14="http://schemas.microsoft.com/office/powerpoint/2010/main" val="33343101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Вводное занят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Занятие</a:t>
            </a:r>
            <a:r>
              <a:rPr dirty="0"/>
              <a:t> </a:t>
            </a:r>
            <a:r>
              <a:rPr lang="ru-RU" dirty="0"/>
              <a:t>3</a:t>
            </a:r>
            <a:endParaRPr dirty="0"/>
          </a:p>
        </p:txBody>
      </p:sp>
      <p:sp>
        <p:nvSpPr>
          <p:cNvPr id="145" name="Часть I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endParaRPr lang="ru-RU"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lang="ru-RU" dirty="0"/>
              <a:t>Сегментация изображений</a:t>
            </a:r>
          </a:p>
          <a:p>
            <a:pPr lvl="2">
              <a:lnSpc>
                <a:spcPct val="90000"/>
              </a:lnSpc>
              <a:buFont typeface="Courier New"/>
              <a:buChar char="o"/>
              <a:defRPr sz="4000"/>
            </a:pPr>
            <a:r>
              <a:rPr lang="ru-RU" dirty="0"/>
              <a:t>Постановка задачи</a:t>
            </a:r>
          </a:p>
          <a:p>
            <a:pPr lvl="2">
              <a:lnSpc>
                <a:spcPct val="90000"/>
              </a:lnSpc>
              <a:buFont typeface="Courier New"/>
              <a:buChar char="o"/>
              <a:defRPr sz="4000"/>
            </a:pPr>
            <a:r>
              <a:rPr lang="ru-RU" dirty="0"/>
              <a:t>Функции потерь</a:t>
            </a:r>
          </a:p>
          <a:p>
            <a:pPr lvl="2">
              <a:lnSpc>
                <a:spcPct val="90000"/>
              </a:lnSpc>
              <a:buFont typeface="Courier New"/>
              <a:buChar char="o"/>
              <a:defRPr sz="4000"/>
            </a:pPr>
            <a:r>
              <a:rPr lang="ru-RU" dirty="0"/>
              <a:t>Архитектуры</a:t>
            </a:r>
          </a:p>
          <a:p>
            <a:pPr lvl="2">
              <a:lnSpc>
                <a:spcPct val="90000"/>
              </a:lnSpc>
              <a:buFont typeface="Courier New"/>
              <a:buChar char="o"/>
              <a:defRPr sz="4000"/>
            </a:pPr>
            <a:r>
              <a:rPr lang="ru-RU" dirty="0" err="1"/>
              <a:t>Датасеты</a:t>
            </a:r>
            <a:endParaRPr lang="ru-RU"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lang="ru-RU" dirty="0"/>
              <a:t>Детекция</a:t>
            </a:r>
          </a:p>
          <a:p>
            <a:pPr lvl="2">
              <a:lnSpc>
                <a:spcPct val="90000"/>
              </a:lnSpc>
              <a:buFont typeface="Courier New"/>
              <a:buChar char="o"/>
              <a:defRPr sz="4000"/>
            </a:pPr>
            <a:r>
              <a:rPr lang="ru-RU" dirty="0"/>
              <a:t>Постановка задачи</a:t>
            </a:r>
          </a:p>
          <a:p>
            <a:pPr lvl="2">
              <a:lnSpc>
                <a:spcPct val="90000"/>
              </a:lnSpc>
              <a:buFont typeface="Courier New"/>
              <a:buChar char="o"/>
              <a:defRPr sz="4000"/>
            </a:pPr>
            <a:r>
              <a:rPr lang="ru-RU" dirty="0"/>
              <a:t>Метрики</a:t>
            </a:r>
          </a:p>
          <a:p>
            <a:pPr lvl="2">
              <a:lnSpc>
                <a:spcPct val="90000"/>
              </a:lnSpc>
              <a:buFont typeface="Courier New"/>
              <a:buChar char="o"/>
              <a:defRPr sz="4000"/>
            </a:pPr>
            <a:r>
              <a:rPr lang="ru-RU" dirty="0"/>
              <a:t>Архитектуры</a:t>
            </a:r>
          </a:p>
          <a:p>
            <a:pPr lvl="2">
              <a:lnSpc>
                <a:spcPct val="90000"/>
              </a:lnSpc>
              <a:buFont typeface="Courier New"/>
              <a:buChar char="o"/>
              <a:defRPr sz="4000"/>
            </a:pPr>
            <a:r>
              <a:rPr lang="ru-RU" dirty="0" err="1"/>
              <a:t>Датасеты</a:t>
            </a:r>
            <a:endParaRPr lang="ru-RU"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lang="ru-RU" dirty="0"/>
              <a:t>Аугментации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lang="ru-RU" dirty="0" err="1"/>
              <a:t>Эмбеддинги</a:t>
            </a:r>
            <a:endParaRPr lang="ru-RU"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lang="ru-RU" dirty="0" err="1"/>
              <a:t>Автокодировщики</a:t>
            </a:r>
            <a:endParaRPr lang="ru-RU"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lang="en-US" dirty="0"/>
              <a:t>VAE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lang="en-US" dirty="0"/>
              <a:t>VQVAE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682684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Unet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6DF6E-7193-A9EB-B4EB-B3FD1B2E4AFF}"/>
              </a:ext>
            </a:extLst>
          </p:cNvPr>
          <p:cNvSpPr txBox="1"/>
          <p:nvPr/>
        </p:nvSpPr>
        <p:spPr>
          <a:xfrm>
            <a:off x="332962" y="12492552"/>
            <a:ext cx="12195312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b="0" dirty="0"/>
              <a:t>U-Net: Convolutional Networks for Biomedical Image Segmentation https://arxiv.org/pdf/1505.04597.pdf</a:t>
            </a:r>
            <a:endParaRPr lang="ru-RU" b="0" dirty="0"/>
          </a:p>
        </p:txBody>
      </p:sp>
      <p:sp>
        <p:nvSpPr>
          <p:cNvPr id="2" name="Случайно (random) W = k*rand…">
            <a:extLst>
              <a:ext uri="{FF2B5EF4-FFF2-40B4-BE49-F238E27FC236}">
                <a16:creationId xmlns:a16="http://schemas.microsoft.com/office/drawing/2014/main" id="{91F1A030-D795-B6F4-F066-D26B75B9989F}"/>
              </a:ext>
            </a:extLst>
          </p:cNvPr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Особенности обучения</a:t>
            </a:r>
            <a:r>
              <a:rPr lang="en-US" dirty="0"/>
              <a:t>: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Учится на больших изображениях с контекстом</a:t>
            </a:r>
            <a:endParaRPr lang="en-US" dirty="0"/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Размер изображения предпочтительнее размера </a:t>
            </a:r>
            <a:r>
              <a:rPr lang="ru-RU" dirty="0" err="1"/>
              <a:t>батча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86FFBE-D025-E263-F22A-25AC0F1D9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719" y="5555624"/>
            <a:ext cx="13438562" cy="60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5508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74" name="Заголовок 4"/>
          <p:cNvSpPr txBox="1"/>
          <p:nvPr/>
        </p:nvSpPr>
        <p:spPr>
          <a:xfrm>
            <a:off x="1371600" y="5334000"/>
            <a:ext cx="16611600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Сегментация</a:t>
            </a:r>
          </a:p>
          <a:p>
            <a:r>
              <a:rPr lang="ru-RU" dirty="0" err="1"/>
              <a:t>Датасеты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998402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 err="1"/>
              <a:t>Датасеты</a:t>
            </a:r>
            <a:endParaRPr dirty="0"/>
          </a:p>
        </p:txBody>
      </p:sp>
      <p:sp>
        <p:nvSpPr>
          <p:cNvPr id="177" name="Случайно (random) W = k*rand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PASCAL VOC 2012 Segmentation Competition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COCO 2018 Stuff Segmentation Task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BDD100K: A Large-scale Diverse Driving Video Database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Cambridge-driving Labeled Video Database (</a:t>
            </a:r>
            <a:r>
              <a:rPr lang="en-US" dirty="0" err="1"/>
              <a:t>CamVid</a:t>
            </a:r>
            <a:r>
              <a:rPr lang="en-US" dirty="0"/>
              <a:t>)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Cityscapes Dataset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err="1"/>
              <a:t>Mapillary</a:t>
            </a:r>
            <a:r>
              <a:rPr lang="en-US" dirty="0"/>
              <a:t> Vistas Dataset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err="1"/>
              <a:t>ApolloScape</a:t>
            </a:r>
            <a:r>
              <a:rPr lang="en-US" dirty="0"/>
              <a:t> Scene Parsing</a:t>
            </a:r>
          </a:p>
        </p:txBody>
      </p:sp>
    </p:spTree>
    <p:extLst>
      <p:ext uri="{BB962C8B-B14F-4D97-AF65-F5344CB8AC3E}">
        <p14:creationId xmlns:p14="http://schemas.microsoft.com/office/powerpoint/2010/main" val="299860206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74" name="Заголовок 4"/>
          <p:cNvSpPr txBox="1"/>
          <p:nvPr/>
        </p:nvSpPr>
        <p:spPr>
          <a:xfrm>
            <a:off x="1371600" y="5334000"/>
            <a:ext cx="16611600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Детекция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634372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Постановка задачи</a:t>
            </a:r>
            <a:endParaRPr dirty="0"/>
          </a:p>
        </p:txBody>
      </p:sp>
      <p:sp>
        <p:nvSpPr>
          <p:cNvPr id="2" name="Случайно (random) W = k*rand…">
            <a:extLst>
              <a:ext uri="{FF2B5EF4-FFF2-40B4-BE49-F238E27FC236}">
                <a16:creationId xmlns:a16="http://schemas.microsoft.com/office/drawing/2014/main" id="{92423320-38E2-7643-D6E7-DC3F0E9AFA6B}"/>
              </a:ext>
            </a:extLst>
          </p:cNvPr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Определить для каждого объекта на изображении </a:t>
            </a:r>
            <a:r>
              <a:rPr lang="en-US" dirty="0"/>
              <a:t>bounding box</a:t>
            </a:r>
            <a:endParaRPr lang="ru-RU" dirty="0"/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Определить класс объекта в каждом </a:t>
            </a:r>
            <a:r>
              <a:rPr lang="en-US" dirty="0"/>
              <a:t>bounding box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36AB33-DCD6-B111-5409-753EBB26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869" y="4569789"/>
            <a:ext cx="11208262" cy="813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8838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74" name="Заголовок 4"/>
          <p:cNvSpPr txBox="1"/>
          <p:nvPr/>
        </p:nvSpPr>
        <p:spPr>
          <a:xfrm>
            <a:off x="1371600" y="5334000"/>
            <a:ext cx="16611600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Сегментация</a:t>
            </a:r>
          </a:p>
          <a:p>
            <a:r>
              <a:rPr lang="ru-RU" dirty="0"/>
              <a:t>Метрики</a:t>
            </a:r>
          </a:p>
        </p:txBody>
      </p:sp>
    </p:spTree>
    <p:extLst>
      <p:ext uri="{BB962C8B-B14F-4D97-AF65-F5344CB8AC3E}">
        <p14:creationId xmlns:p14="http://schemas.microsoft.com/office/powerpoint/2010/main" val="47401377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IoU</a:t>
            </a:r>
            <a:r>
              <a:rPr lang="en-US" dirty="0"/>
              <a:t>. Intersection over union</a:t>
            </a:r>
            <a:endParaRPr dirty="0"/>
          </a:p>
        </p:txBody>
      </p:sp>
      <p:sp>
        <p:nvSpPr>
          <p:cNvPr id="180" name="Прогрев с малым LR, потом увеличение, потом снижение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30F529-7B8C-EA43-B34A-0D23DF1CC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024" y="4443619"/>
            <a:ext cx="11126175" cy="639003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Mean average precision</a:t>
            </a:r>
            <a:endParaRPr dirty="0"/>
          </a:p>
        </p:txBody>
      </p:sp>
      <p:sp>
        <p:nvSpPr>
          <p:cNvPr id="180" name="Прогрев с малым LR, потом увеличение, потом снижение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BA533A-1C51-4A25-60E2-204B077B2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287" y="4322898"/>
            <a:ext cx="14789426" cy="83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0994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Mean average precision</a:t>
            </a:r>
            <a:endParaRPr dirty="0"/>
          </a:p>
        </p:txBody>
      </p:sp>
      <p:sp>
        <p:nvSpPr>
          <p:cNvPr id="180" name="Прогрев с малым LR, потом увеличение, потом снижение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9197EA-147F-A1A4-55E4-CA7A5CF86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974" y="4022068"/>
            <a:ext cx="15130049" cy="749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5340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Mean average precision</a:t>
            </a:r>
            <a:endParaRPr dirty="0"/>
          </a:p>
        </p:txBody>
      </p:sp>
      <p:sp>
        <p:nvSpPr>
          <p:cNvPr id="180" name="Прогрев с малым LR, потом увеличение, потом снижение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9197EA-147F-A1A4-55E4-CA7A5CF86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005" y="5119971"/>
            <a:ext cx="15130049" cy="749193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F21181-562D-AC8E-E0AE-AD7712022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525" y="2983697"/>
            <a:ext cx="3443007" cy="178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1984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Задачи компьютерного зрения</a:t>
            </a:r>
            <a:endParaRPr dirty="0"/>
          </a:p>
        </p:txBody>
      </p:sp>
      <p:sp>
        <p:nvSpPr>
          <p:cNvPr id="177" name="Случайно (random) W = k*rand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Классификация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Смысловая сегментация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Детекция объектов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Сегментация объектов</a:t>
            </a:r>
            <a:endParaRPr lang="en-US" dirty="0"/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528D6E-28E8-FC7A-35CD-897BF3342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775" y="3149600"/>
            <a:ext cx="11486979" cy="863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09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Mean average precision</a:t>
            </a:r>
            <a:endParaRPr dirty="0"/>
          </a:p>
        </p:txBody>
      </p:sp>
      <p:sp>
        <p:nvSpPr>
          <p:cNvPr id="180" name="Прогрев с малым LR, потом увеличение, потом снижение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181741-1EF0-7B0D-A3BE-D3B872BE3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71" y="5171868"/>
            <a:ext cx="18792858" cy="69936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A590BB-8B7C-B7F3-819C-A88E2DF9F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682" y="3302000"/>
            <a:ext cx="8918636" cy="167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9405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74" name="Заголовок 4"/>
          <p:cNvSpPr txBox="1"/>
          <p:nvPr/>
        </p:nvSpPr>
        <p:spPr>
          <a:xfrm>
            <a:off x="1371600" y="5334000"/>
            <a:ext cx="16611600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Сегментация</a:t>
            </a:r>
          </a:p>
          <a:p>
            <a:r>
              <a:rPr lang="ru-RU" dirty="0"/>
              <a:t>Архитектуры</a:t>
            </a:r>
          </a:p>
        </p:txBody>
      </p:sp>
    </p:spTree>
    <p:extLst>
      <p:ext uri="{BB962C8B-B14F-4D97-AF65-F5344CB8AC3E}">
        <p14:creationId xmlns:p14="http://schemas.microsoft.com/office/powerpoint/2010/main" val="270250318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Архитектуры</a:t>
            </a:r>
            <a:endParaRPr dirty="0"/>
          </a:p>
        </p:txBody>
      </p:sp>
      <p:sp>
        <p:nvSpPr>
          <p:cNvPr id="180" name="Прогрев с малым LR, потом увеличение, потом снижение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EE5C6C-290D-0C4F-5418-9997337E2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286" y="3900074"/>
            <a:ext cx="16885427" cy="85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6944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Архитектуры</a:t>
            </a:r>
            <a:endParaRPr dirty="0"/>
          </a:p>
        </p:txBody>
      </p:sp>
      <p:sp>
        <p:nvSpPr>
          <p:cNvPr id="180" name="Прогрев с малым LR, потом увеличение, потом снижение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EE5C6C-290D-0C4F-5418-9997337E2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286" y="3900074"/>
            <a:ext cx="16885427" cy="8545926"/>
          </a:xfrm>
          <a:prstGeom prst="rect">
            <a:avLst/>
          </a:prstGeom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542693DD-FC11-0080-624A-42F635B9D8A0}"/>
              </a:ext>
            </a:extLst>
          </p:cNvPr>
          <p:cNvSpPr/>
          <p:nvPr/>
        </p:nvSpPr>
        <p:spPr>
          <a:xfrm>
            <a:off x="3935896" y="3900074"/>
            <a:ext cx="1709530" cy="1535526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9ED7E790-B647-6B02-695D-B968D3543C1A}"/>
              </a:ext>
            </a:extLst>
          </p:cNvPr>
          <p:cNvSpPr/>
          <p:nvPr/>
        </p:nvSpPr>
        <p:spPr>
          <a:xfrm>
            <a:off x="3935895" y="4807848"/>
            <a:ext cx="2405269" cy="1535526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68417E40-A35A-F42D-CCC6-9E0DB934D026}"/>
              </a:ext>
            </a:extLst>
          </p:cNvPr>
          <p:cNvSpPr/>
          <p:nvPr/>
        </p:nvSpPr>
        <p:spPr>
          <a:xfrm>
            <a:off x="9296400" y="4829935"/>
            <a:ext cx="3246783" cy="1535526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CA590269-DF2B-4BF4-2672-5097465FBF36}"/>
              </a:ext>
            </a:extLst>
          </p:cNvPr>
          <p:cNvSpPr/>
          <p:nvPr/>
        </p:nvSpPr>
        <p:spPr>
          <a:xfrm>
            <a:off x="3935895" y="9798637"/>
            <a:ext cx="2405269" cy="1535526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7A4E02D-91FF-D668-038C-AA7147540E54}"/>
              </a:ext>
            </a:extLst>
          </p:cNvPr>
          <p:cNvSpPr/>
          <p:nvPr/>
        </p:nvSpPr>
        <p:spPr>
          <a:xfrm>
            <a:off x="8249478" y="9651518"/>
            <a:ext cx="2001077" cy="1535526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4772211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R-CNN</a:t>
            </a:r>
            <a:endParaRPr dirty="0"/>
          </a:p>
        </p:txBody>
      </p:sp>
      <p:sp>
        <p:nvSpPr>
          <p:cNvPr id="180" name="Прогрев с малым LR, потом увеличение, потом снижение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8" name="Случайно (random) W = k*rand…">
            <a:extLst>
              <a:ext uri="{FF2B5EF4-FFF2-40B4-BE49-F238E27FC236}">
                <a16:creationId xmlns:a16="http://schemas.microsoft.com/office/drawing/2014/main" id="{40090CFE-1473-817D-08CD-52D26FDA4B87}"/>
              </a:ext>
            </a:extLst>
          </p:cNvPr>
          <p:cNvSpPr txBox="1"/>
          <p:nvPr/>
        </p:nvSpPr>
        <p:spPr>
          <a:xfrm>
            <a:off x="1422400" y="33020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Выделение регионов-кандидатов при помощи </a:t>
            </a:r>
            <a:r>
              <a:rPr lang="ru-RU" dirty="0" err="1"/>
              <a:t>Selective</a:t>
            </a:r>
            <a:r>
              <a:rPr lang="ru-RU" dirty="0"/>
              <a:t> Search.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Преобразование региона в размер, принимаемый CNN </a:t>
            </a:r>
            <a:r>
              <a:rPr lang="ru-RU" dirty="0" err="1"/>
              <a:t>CaffeNet</a:t>
            </a:r>
            <a:r>
              <a:rPr lang="ru-RU" dirty="0"/>
              <a:t>.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Получение при помощи CNN 4096-размерного вектора признаков.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Проведение N бинарных классификаций каждого вектора признаков при помощи N линейных SVM.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Линейная регрессия параметров рамки региона для более точного охвата объекта</a:t>
            </a:r>
            <a:endParaRPr lang="en-US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0BCE8B2-4DCB-817F-5640-416B18E96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035" y="7891670"/>
            <a:ext cx="14415052" cy="495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0491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Fast RCNN</a:t>
            </a:r>
            <a:endParaRPr dirty="0"/>
          </a:p>
        </p:txBody>
      </p:sp>
      <p:sp>
        <p:nvSpPr>
          <p:cNvPr id="180" name="Прогрев с малым LR, потом увеличение, потом снижение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8" name="Случайно (random) W = k*rand…">
            <a:extLst>
              <a:ext uri="{FF2B5EF4-FFF2-40B4-BE49-F238E27FC236}">
                <a16:creationId xmlns:a16="http://schemas.microsoft.com/office/drawing/2014/main" id="{40090CFE-1473-817D-08CD-52D26FDA4B87}"/>
              </a:ext>
            </a:extLst>
          </p:cNvPr>
          <p:cNvSpPr txBox="1"/>
          <p:nvPr/>
        </p:nvSpPr>
        <p:spPr>
          <a:xfrm>
            <a:off x="1422400" y="33020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Пропускать через CNN не каждый из 2000 регионов-кандидатов по отдельности, а всё изображение целиком. Предложенные регионы потом накладываются на полученную общую карту признаков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Вместо независимого обучения трёх моделей (CNN, SVM, </a:t>
            </a:r>
            <a:r>
              <a:rPr lang="ru-RU" dirty="0" err="1"/>
              <a:t>bbox</a:t>
            </a:r>
            <a:r>
              <a:rPr lang="ru-RU" dirty="0"/>
              <a:t> </a:t>
            </a:r>
            <a:r>
              <a:rPr lang="ru-RU" dirty="0" err="1"/>
              <a:t>regressor</a:t>
            </a:r>
            <a:r>
              <a:rPr lang="ru-RU" dirty="0"/>
              <a:t>) совместить все процедуры тренировки в одну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15BAD8-3433-C8B1-1BCA-76666BFA1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906" y="7059587"/>
            <a:ext cx="14878988" cy="569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2868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Faster RCNN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861D49-A450-2F9D-ECC8-2D064DB2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75" y="2919686"/>
            <a:ext cx="10431204" cy="102794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3EB07B-E15B-E010-2017-DA67EC9DC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449" y="4481338"/>
            <a:ext cx="12047434" cy="71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6713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Faster RCNN</a:t>
            </a:r>
            <a:endParaRPr dirty="0"/>
          </a:p>
        </p:txBody>
      </p:sp>
      <p:sp>
        <p:nvSpPr>
          <p:cNvPr id="180" name="Прогрев с малым LR, потом увеличение, потом снижение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8" name="Случайно (random) W = k*rand…">
            <a:extLst>
              <a:ext uri="{FF2B5EF4-FFF2-40B4-BE49-F238E27FC236}">
                <a16:creationId xmlns:a16="http://schemas.microsoft.com/office/drawing/2014/main" id="{40090CFE-1473-817D-08CD-52D26FDA4B87}"/>
              </a:ext>
            </a:extLst>
          </p:cNvPr>
          <p:cNvSpPr txBox="1"/>
          <p:nvPr/>
        </p:nvSpPr>
        <p:spPr>
          <a:xfrm>
            <a:off x="1422400" y="33020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Инициализируется и обучается на определение регионов-кандидатов RPN-часть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С использованием предлагаемых RPN регионов заново обучается Fast R-CNN часть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Обученная сеть детектирования используется, чтобы инициализировать веса для RPN. Общие </a:t>
            </a:r>
            <a:r>
              <a:rPr lang="ru-RU" dirty="0" err="1"/>
              <a:t>convolution</a:t>
            </a:r>
            <a:r>
              <a:rPr lang="ru-RU" dirty="0"/>
              <a:t>-слои, однако, фиксируются и производится </a:t>
            </a:r>
            <a:r>
              <a:rPr lang="ru-RU" dirty="0" err="1"/>
              <a:t>донастройка</a:t>
            </a:r>
            <a:r>
              <a:rPr lang="ru-RU" dirty="0"/>
              <a:t> только слоёв, специфичных для RPN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С зафиксированными </a:t>
            </a:r>
            <a:r>
              <a:rPr lang="ru-RU" dirty="0" err="1"/>
              <a:t>convolution</a:t>
            </a:r>
            <a:r>
              <a:rPr lang="ru-RU" dirty="0"/>
              <a:t>-слоями окончательно </a:t>
            </a:r>
            <a:r>
              <a:rPr lang="ru-RU" dirty="0" err="1"/>
              <a:t>донастраивается</a:t>
            </a:r>
            <a:r>
              <a:rPr lang="ru-RU" dirty="0"/>
              <a:t> Fast R-CNN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64755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Mask RCNN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909208-354F-C4C1-F025-74F867EC2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613" y="5031863"/>
            <a:ext cx="15216894" cy="6596920"/>
          </a:xfrm>
          <a:prstGeom prst="rect">
            <a:avLst/>
          </a:prstGeom>
        </p:spPr>
      </p:pic>
      <p:sp>
        <p:nvSpPr>
          <p:cNvPr id="5" name="Случайно (random) W = k*rand…">
            <a:extLst>
              <a:ext uri="{FF2B5EF4-FFF2-40B4-BE49-F238E27FC236}">
                <a16:creationId xmlns:a16="http://schemas.microsoft.com/office/drawing/2014/main" id="{B57F725C-4707-6157-7F54-DC78E278B3D1}"/>
              </a:ext>
            </a:extLst>
          </p:cNvPr>
          <p:cNvSpPr txBox="1"/>
          <p:nvPr/>
        </p:nvSpPr>
        <p:spPr>
          <a:xfrm>
            <a:off x="1422400" y="33020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К </a:t>
            </a:r>
            <a:r>
              <a:rPr lang="en-US" dirty="0"/>
              <a:t>Faster R-CNN </a:t>
            </a:r>
            <a:r>
              <a:rPr lang="ru-RU" dirty="0"/>
              <a:t>добавляется слой сегментации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4408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Yolo</a:t>
            </a:r>
            <a:endParaRPr dirty="0"/>
          </a:p>
        </p:txBody>
      </p:sp>
      <p:sp>
        <p:nvSpPr>
          <p:cNvPr id="5" name="Случайно (random) W = k*rand…">
            <a:extLst>
              <a:ext uri="{FF2B5EF4-FFF2-40B4-BE49-F238E27FC236}">
                <a16:creationId xmlns:a16="http://schemas.microsoft.com/office/drawing/2014/main" id="{B57F725C-4707-6157-7F54-DC78E278B3D1}"/>
              </a:ext>
            </a:extLst>
          </p:cNvPr>
          <p:cNvSpPr txBox="1"/>
          <p:nvPr/>
        </p:nvSpPr>
        <p:spPr>
          <a:xfrm>
            <a:off x="1422400" y="33020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Для каждой фич мапы предсказываются координаты боксов, </a:t>
            </a:r>
            <a:r>
              <a:rPr lang="ru-RU" dirty="0" err="1"/>
              <a:t>конфиденс</a:t>
            </a:r>
            <a:r>
              <a:rPr lang="ru-RU" dirty="0"/>
              <a:t>, вероятность классов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Проход в одну стадию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54B759-1144-924E-2C17-72ED4A3BF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12" y="6092273"/>
            <a:ext cx="130587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2618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74" name="Заголовок 4"/>
          <p:cNvSpPr txBox="1"/>
          <p:nvPr/>
        </p:nvSpPr>
        <p:spPr>
          <a:xfrm>
            <a:off x="1371600" y="5334000"/>
            <a:ext cx="16611600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Сегментация изображений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334642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YoloV3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0D260B-7AD1-9A78-B010-36AB88075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057" y="3562106"/>
            <a:ext cx="16441885" cy="913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3968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74" name="Заголовок 4"/>
          <p:cNvSpPr txBox="1"/>
          <p:nvPr/>
        </p:nvSpPr>
        <p:spPr>
          <a:xfrm>
            <a:off x="1371600" y="5334000"/>
            <a:ext cx="16611600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Детекция</a:t>
            </a:r>
          </a:p>
          <a:p>
            <a:r>
              <a:rPr lang="ru-RU" dirty="0" err="1"/>
              <a:t>Датасеты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075058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 err="1"/>
              <a:t>Датасеты</a:t>
            </a:r>
            <a:endParaRPr dirty="0"/>
          </a:p>
        </p:txBody>
      </p:sp>
      <p:sp>
        <p:nvSpPr>
          <p:cNvPr id="177" name="Случайно (random) W = k*rand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PASCAL VOC 2012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MS COCO 2017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ImageNet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err="1"/>
              <a:t>GoogleOpenImages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44621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74" name="Заголовок 4"/>
          <p:cNvSpPr txBox="1"/>
          <p:nvPr/>
        </p:nvSpPr>
        <p:spPr>
          <a:xfrm>
            <a:off x="1371600" y="5334000"/>
            <a:ext cx="16611600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Аугментации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310219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Аугментации</a:t>
            </a:r>
            <a:endParaRPr dirty="0"/>
          </a:p>
        </p:txBody>
      </p:sp>
      <p:sp>
        <p:nvSpPr>
          <p:cNvPr id="177" name="Случайно (random) W = k*rand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Генерирование новых данных на основе имеющихся</a:t>
            </a:r>
            <a:endParaRPr lang="en-US" dirty="0"/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Повышают качество и стабильность моделей</a:t>
            </a:r>
            <a:endParaRPr lang="en-US" dirty="0"/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Оффлайн (заранее) и онлайн (на лету)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2168A4-DFF4-0AFA-380C-387DCE79F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90" y="7052101"/>
            <a:ext cx="21475110" cy="475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6533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Эмбеддинги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Способ кодирования дискретной информации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rPr dirty="0" err="1"/>
              <a:t>Способ</a:t>
            </a:r>
            <a:r>
              <a:rPr dirty="0"/>
              <a:t> </a:t>
            </a:r>
            <a:r>
              <a:rPr dirty="0" err="1"/>
              <a:t>кодирования</a:t>
            </a:r>
            <a:r>
              <a:rPr dirty="0"/>
              <a:t> </a:t>
            </a:r>
            <a:r>
              <a:rPr dirty="0" err="1"/>
              <a:t>дискретной</a:t>
            </a:r>
            <a:r>
              <a:rPr dirty="0"/>
              <a:t> </a:t>
            </a:r>
            <a:r>
              <a:rPr dirty="0" err="1"/>
              <a:t>информации</a:t>
            </a:r>
            <a:endParaRPr dirty="0"/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rPr lang="ru-RU" dirty="0"/>
              <a:t>В</a:t>
            </a:r>
            <a:r>
              <a:rPr dirty="0" err="1"/>
              <a:t>екторное</a:t>
            </a:r>
            <a:r>
              <a:rPr dirty="0"/>
              <a:t> </a:t>
            </a:r>
            <a:r>
              <a:rPr dirty="0" err="1"/>
              <a:t>представления</a:t>
            </a:r>
            <a:r>
              <a:rPr dirty="0"/>
              <a:t> </a:t>
            </a:r>
            <a:r>
              <a:rPr dirty="0" err="1"/>
              <a:t>объекта</a:t>
            </a:r>
            <a:endParaRPr dirty="0"/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rPr dirty="0"/>
              <a:t>В </a:t>
            </a:r>
            <a:r>
              <a:rPr dirty="0" err="1"/>
              <a:t>соответствие</a:t>
            </a:r>
            <a:r>
              <a:rPr dirty="0"/>
              <a:t> </a:t>
            </a:r>
            <a:r>
              <a:rPr dirty="0" err="1"/>
              <a:t>каждому</a:t>
            </a:r>
            <a:r>
              <a:rPr dirty="0"/>
              <a:t> </a:t>
            </a:r>
            <a:r>
              <a:rPr dirty="0" err="1"/>
              <a:t>значению</a:t>
            </a:r>
            <a:r>
              <a:rPr dirty="0"/>
              <a:t> </a:t>
            </a:r>
            <a:r>
              <a:rPr dirty="0" err="1"/>
              <a:t>ставится</a:t>
            </a:r>
            <a:r>
              <a:rPr dirty="0"/>
              <a:t> </a:t>
            </a:r>
            <a:r>
              <a:rPr dirty="0" err="1"/>
              <a:t>многомерный</a:t>
            </a:r>
            <a:r>
              <a:rPr dirty="0"/>
              <a:t> </a:t>
            </a:r>
            <a:r>
              <a:rPr dirty="0" err="1"/>
              <a:t>вектор</a:t>
            </a:r>
            <a:endParaRPr dirty="0"/>
          </a:p>
        </p:txBody>
      </p:sp>
      <p:sp>
        <p:nvSpPr>
          <p:cNvPr id="151" name="Эбеддинги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 Эбеддинги</a:t>
            </a:r>
          </a:p>
        </p:txBody>
      </p:sp>
      <p:pic>
        <p:nvPicPr>
          <p:cNvPr id="152" name="embedding.png" descr="embedd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50" y="5257442"/>
            <a:ext cx="14592300" cy="734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Простой ембеддинг (ex. torch.nn.Embedding)…"/>
          <p:cNvSpPr txBox="1">
            <a:spLocks noGrp="1"/>
          </p:cNvSpPr>
          <p:nvPr>
            <p:ph type="body" idx="1"/>
          </p:nvPr>
        </p:nvSpPr>
        <p:spPr>
          <a:xfrm>
            <a:off x="1270000" y="4587857"/>
            <a:ext cx="21844000" cy="9296401"/>
          </a:xfrm>
          <a:prstGeom prst="rect">
            <a:avLst/>
          </a:prstGeom>
        </p:spPr>
        <p:txBody>
          <a:bodyPr/>
          <a:lstStyle/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Простой ембеддинг (ex. torch.nn.Embedding)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Предобученные модели-эмбеддеры (word2vec, BERT-emb, etc)</a:t>
            </a:r>
          </a:p>
        </p:txBody>
      </p:sp>
      <p:sp>
        <p:nvSpPr>
          <p:cNvPr id="155" name="Эбеддинги. Виды эмбеддингов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 Эбеддинги. Виды эмбеддингов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5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Автокодировщики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Автокодировщики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Автокодировщики</a:t>
            </a:r>
          </a:p>
        </p:txBody>
      </p:sp>
      <p:sp>
        <p:nvSpPr>
          <p:cNvPr id="161" name="Это сети прямого распространения, которые восстанавливают входной сигнал на выходе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lvl="1" indent="228600" defTabSz="825500">
              <a:lnSpc>
                <a:spcPct val="90000"/>
              </a:lnSpc>
              <a:spcBef>
                <a:spcPts val="1600"/>
              </a:spcBef>
              <a:defRPr sz="4000"/>
            </a:pPr>
            <a:r>
              <a:t>Это сети прямого распространения, которые восстанавливают входной сигнал на выходе</a:t>
            </a:r>
          </a:p>
        </p:txBody>
      </p:sp>
      <p:pic>
        <p:nvPicPr>
          <p:cNvPr id="162" name="autoencoder1.png" descr="autoencoder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961" y="4068256"/>
            <a:ext cx="9692078" cy="9128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Постановка задачи</a:t>
            </a:r>
            <a:endParaRPr dirty="0"/>
          </a:p>
        </p:txBody>
      </p:sp>
      <p:sp>
        <p:nvSpPr>
          <p:cNvPr id="177" name="Случайно (random) W = k*rand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Определить класс каждого пикселя изображения</a:t>
            </a:r>
            <a:endParaRPr lang="en-US" dirty="0"/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2D747F-45EE-1AE8-48DD-DC6CFB078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569" y="4949065"/>
            <a:ext cx="19930862" cy="69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9075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Автокодировщики. Применение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dirty="0" err="1"/>
              <a:t>Автокодировщики</a:t>
            </a:r>
            <a:r>
              <a:rPr dirty="0"/>
              <a:t>. </a:t>
            </a:r>
            <a:r>
              <a:rPr dirty="0" err="1"/>
              <a:t>Применение</a:t>
            </a:r>
            <a:endParaRPr dirty="0"/>
          </a:p>
        </p:txBody>
      </p:sp>
      <p:sp>
        <p:nvSpPr>
          <p:cNvPr id="166" name="Снижение размерности…"/>
          <p:cNvSpPr txBox="1">
            <a:spLocks noGrp="1"/>
          </p:cNvSpPr>
          <p:nvPr>
            <p:ph type="body" idx="1"/>
          </p:nvPr>
        </p:nvSpPr>
        <p:spPr>
          <a:xfrm>
            <a:off x="1270000" y="4587857"/>
            <a:ext cx="21844000" cy="9296401"/>
          </a:xfrm>
          <a:prstGeom prst="rect">
            <a:avLst/>
          </a:prstGeom>
        </p:spPr>
        <p:txBody>
          <a:bodyPr/>
          <a:lstStyle/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rPr dirty="0" err="1"/>
              <a:t>Снижение</a:t>
            </a:r>
            <a:r>
              <a:rPr dirty="0"/>
              <a:t> </a:t>
            </a:r>
            <a:r>
              <a:rPr dirty="0" err="1"/>
              <a:t>размерности</a:t>
            </a:r>
            <a:endParaRPr lang="ru-RU" dirty="0"/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rPr lang="ru-RU" dirty="0"/>
              <a:t>Извлечение информации из данных без учителя</a:t>
            </a:r>
            <a:endParaRPr dirty="0"/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rPr dirty="0" err="1"/>
              <a:t>Денойзинг</a:t>
            </a:r>
            <a:r>
              <a:rPr dirty="0"/>
              <a:t> (</a:t>
            </a:r>
            <a:r>
              <a:rPr dirty="0" err="1"/>
              <a:t>удаление</a:t>
            </a:r>
            <a:r>
              <a:rPr dirty="0"/>
              <a:t> </a:t>
            </a:r>
            <a:r>
              <a:rPr dirty="0" err="1"/>
              <a:t>шумов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Автокодировщики. Денойзинг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Автокодировщики. Денойзинг</a:t>
            </a:r>
          </a:p>
        </p:txBody>
      </p:sp>
      <p:sp>
        <p:nvSpPr>
          <p:cNvPr id="169" name="x - входные данные…"/>
          <p:cNvSpPr txBox="1">
            <a:spLocks noGrp="1"/>
          </p:cNvSpPr>
          <p:nvPr>
            <p:ph type="body" sz="half" idx="1"/>
          </p:nvPr>
        </p:nvSpPr>
        <p:spPr>
          <a:xfrm>
            <a:off x="8169142" y="3127472"/>
            <a:ext cx="8045716" cy="9296401"/>
          </a:xfrm>
          <a:prstGeom prst="rect">
            <a:avLst/>
          </a:prstGeom>
        </p:spPr>
        <p:txBody>
          <a:bodyPr/>
          <a:lstStyle/>
          <a:p>
            <a:pPr lvl="1" indent="228600" defTabSz="825500">
              <a:lnSpc>
                <a:spcPct val="90000"/>
              </a:lnSpc>
              <a:spcBef>
                <a:spcPts val="1600"/>
              </a:spcBef>
              <a:defRPr sz="4000"/>
            </a:pPr>
            <a:r>
              <a:rPr dirty="0"/>
              <a:t>x - </a:t>
            </a:r>
            <a:r>
              <a:rPr dirty="0" err="1"/>
              <a:t>входные</a:t>
            </a:r>
            <a:r>
              <a:rPr dirty="0"/>
              <a:t> </a:t>
            </a:r>
            <a:r>
              <a:rPr dirty="0" err="1"/>
              <a:t>данные</a:t>
            </a:r>
            <a:endParaRPr dirty="0"/>
          </a:p>
          <a:p>
            <a:pPr lvl="1" indent="228600" defTabSz="825500">
              <a:lnSpc>
                <a:spcPct val="90000"/>
              </a:lnSpc>
              <a:spcBef>
                <a:spcPts val="1600"/>
              </a:spcBef>
              <a:defRPr sz="4000"/>
            </a:pPr>
            <a:r>
              <a:rPr dirty="0"/>
              <a:t>h = g(x) - </a:t>
            </a:r>
            <a:r>
              <a:rPr dirty="0" err="1"/>
              <a:t>энкодер</a:t>
            </a:r>
            <a:endParaRPr dirty="0"/>
          </a:p>
          <a:p>
            <a:pPr lvl="1" indent="228600" defTabSz="825500">
              <a:lnSpc>
                <a:spcPct val="90000"/>
              </a:lnSpc>
              <a:spcBef>
                <a:spcPts val="1600"/>
              </a:spcBef>
              <a:defRPr sz="4000"/>
            </a:pPr>
            <a:r>
              <a:rPr dirty="0"/>
              <a:t>x’ = f(h) - </a:t>
            </a:r>
            <a:r>
              <a:rPr dirty="0" err="1"/>
              <a:t>декодер</a:t>
            </a:r>
            <a:endParaRPr dirty="0"/>
          </a:p>
          <a:p>
            <a:pPr lvl="1" indent="228600" defTabSz="825500">
              <a:lnSpc>
                <a:spcPct val="90000"/>
              </a:lnSpc>
              <a:spcBef>
                <a:spcPts val="1600"/>
              </a:spcBef>
              <a:defRPr sz="4000"/>
            </a:pPr>
            <a:r>
              <a:rPr dirty="0"/>
              <a:t>L(x, f(g(x))) - </a:t>
            </a:r>
            <a:r>
              <a:rPr dirty="0" err="1"/>
              <a:t>функционал</a:t>
            </a:r>
            <a:r>
              <a:rPr dirty="0"/>
              <a:t> </a:t>
            </a:r>
            <a:r>
              <a:rPr dirty="0" err="1"/>
              <a:t>потерь</a:t>
            </a:r>
            <a:endParaRPr dirty="0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Автокодировщики. Денойзинг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Автокодировщики. Денойзинг</a:t>
            </a:r>
          </a:p>
        </p:txBody>
      </p:sp>
      <p:sp>
        <p:nvSpPr>
          <p:cNvPr id="172" name="x - входные данные…"/>
          <p:cNvSpPr txBox="1">
            <a:spLocks noGrp="1"/>
          </p:cNvSpPr>
          <p:nvPr>
            <p:ph type="body" sz="half" idx="1"/>
          </p:nvPr>
        </p:nvSpPr>
        <p:spPr>
          <a:xfrm>
            <a:off x="8169142" y="3127472"/>
            <a:ext cx="8045716" cy="9296401"/>
          </a:xfrm>
          <a:prstGeom prst="rect">
            <a:avLst/>
          </a:prstGeom>
        </p:spPr>
        <p:txBody>
          <a:bodyPr/>
          <a:lstStyle/>
          <a:p>
            <a:pPr lvl="1" indent="228600" defTabSz="825500">
              <a:lnSpc>
                <a:spcPct val="90000"/>
              </a:lnSpc>
              <a:spcBef>
                <a:spcPts val="1600"/>
              </a:spcBef>
              <a:defRPr sz="4000"/>
            </a:pPr>
            <a:r>
              <a:t>x - входные данные</a:t>
            </a:r>
          </a:p>
          <a:p>
            <a:pPr lvl="1" indent="228600" defTabSz="825500">
              <a:lnSpc>
                <a:spcPct val="90000"/>
              </a:lnSpc>
              <a:spcBef>
                <a:spcPts val="1600"/>
              </a:spcBef>
              <a:defRPr sz="4000"/>
            </a:pPr>
            <a:r>
              <a:t>h = g(x) - энкодер</a:t>
            </a:r>
          </a:p>
          <a:p>
            <a:pPr lvl="1" indent="228600" defTabSz="825500">
              <a:lnSpc>
                <a:spcPct val="90000"/>
              </a:lnSpc>
              <a:spcBef>
                <a:spcPts val="1600"/>
              </a:spcBef>
              <a:defRPr sz="4000"/>
            </a:pPr>
            <a:r>
              <a:t>x’ = f(h) - декодер</a:t>
            </a:r>
          </a:p>
          <a:p>
            <a:pPr lvl="1" indent="228600" defTabSz="825500">
              <a:lnSpc>
                <a:spcPct val="90000"/>
              </a:lnSpc>
              <a:spcBef>
                <a:spcPts val="1600"/>
              </a:spcBef>
              <a:defRPr sz="4000"/>
            </a:pPr>
            <a:r>
              <a:t>L(x, f(g(x))) - функционал потерь</a:t>
            </a:r>
          </a:p>
          <a:p>
            <a:pPr lvl="1" indent="228600" defTabSz="825500">
              <a:lnSpc>
                <a:spcPct val="90000"/>
              </a:lnSpc>
              <a:spcBef>
                <a:spcPts val="1600"/>
              </a:spcBef>
              <a:defRPr sz="4000"/>
            </a:pPr>
            <a:endParaRPr/>
          </a:p>
          <a:p>
            <a:pPr lvl="1" indent="228600" defTabSz="825500">
              <a:lnSpc>
                <a:spcPct val="90000"/>
              </a:lnSpc>
              <a:spcBef>
                <a:spcPts val="1600"/>
              </a:spcBef>
              <a:defRPr sz="4000"/>
            </a:pPr>
            <a:r>
              <a:t>Удаление шума</a:t>
            </a:r>
          </a:p>
          <a:p>
            <a:pPr lvl="1" indent="228600" defTabSz="825500">
              <a:lnSpc>
                <a:spcPct val="90000"/>
              </a:lnSpc>
              <a:spcBef>
                <a:spcPts val="1600"/>
              </a:spcBef>
              <a:defRPr sz="4000"/>
            </a:pPr>
            <a:r>
              <a:t>x_noise = x + noise</a:t>
            </a:r>
          </a:p>
          <a:p>
            <a:pPr lvl="1" indent="228600" defTabSz="825500">
              <a:lnSpc>
                <a:spcPct val="90000"/>
              </a:lnSpc>
              <a:spcBef>
                <a:spcPts val="1600"/>
              </a:spcBef>
              <a:defRPr sz="4000"/>
            </a:pPr>
            <a:r>
              <a:t>h = g(x_noise)</a:t>
            </a:r>
          </a:p>
          <a:p>
            <a:pPr lvl="1" indent="228600" defTabSz="825500">
              <a:lnSpc>
                <a:spcPct val="90000"/>
              </a:lnSpc>
              <a:spcBef>
                <a:spcPts val="1600"/>
              </a:spcBef>
              <a:defRPr sz="4000"/>
            </a:pPr>
            <a:r>
              <a:t>x’ = f(h) </a:t>
            </a:r>
          </a:p>
          <a:p>
            <a:pPr lvl="1" indent="228600" defTabSz="825500">
              <a:lnSpc>
                <a:spcPct val="90000"/>
              </a:lnSpc>
              <a:spcBef>
                <a:spcPts val="1600"/>
              </a:spcBef>
              <a:defRPr sz="4000"/>
            </a:pPr>
            <a:r>
              <a:t>L(x, f(g(x_noise))) 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Автокодировщики. Денойзинг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dirty="0" err="1"/>
              <a:t>Автокодировщики</a:t>
            </a:r>
            <a:r>
              <a:rPr dirty="0"/>
              <a:t>. </a:t>
            </a:r>
            <a:r>
              <a:rPr lang="ru-RU" dirty="0"/>
              <a:t>Скрытое представление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CE69A9-4B3C-4F6D-72D9-C5A5D7878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4296537"/>
            <a:ext cx="14859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2">
            <a:extLst>
              <a:ext uri="{FF2B5EF4-FFF2-40B4-BE49-F238E27FC236}">
                <a16:creationId xmlns:a16="http://schemas.microsoft.com/office/drawing/2014/main" id="{F04EDA04-FC92-4BDF-EBD6-692E88D5BB0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762500" y="5941764"/>
            <a:ext cx="10818876" cy="1106199"/>
          </a:xfrm>
        </p:spPr>
        <p:txBody>
          <a:bodyPr>
            <a:normAutofit/>
          </a:bodyPr>
          <a:lstStyle/>
          <a:p>
            <a:r>
              <a:rPr lang="ru-RU" sz="3200" dirty="0"/>
              <a:t>Гомотопия между двумя исходными изображениями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B7F39BA-43B7-F38C-2B2E-DEC86DB99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8291547"/>
            <a:ext cx="14859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2">
            <a:extLst>
              <a:ext uri="{FF2B5EF4-FFF2-40B4-BE49-F238E27FC236}">
                <a16:creationId xmlns:a16="http://schemas.microsoft.com/office/drawing/2014/main" id="{66707E8F-F888-2CC7-8052-A803263FF578}"/>
              </a:ext>
            </a:extLst>
          </p:cNvPr>
          <p:cNvSpPr txBox="1">
            <a:spLocks/>
          </p:cNvSpPr>
          <p:nvPr/>
        </p:nvSpPr>
        <p:spPr>
          <a:xfrm>
            <a:off x="4762500" y="9916650"/>
            <a:ext cx="10818876" cy="1106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3757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392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27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662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ru-RU" sz="3200" dirty="0"/>
              <a:t>Гомотопия между скрытыми представлениями двух исходных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398970423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Автокодировщики. Денойзинг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dirty="0" err="1"/>
              <a:t>Автокодировщики</a:t>
            </a:r>
            <a:r>
              <a:rPr dirty="0"/>
              <a:t>. </a:t>
            </a:r>
            <a:r>
              <a:rPr lang="ru-RU" dirty="0"/>
              <a:t>Переобучение</a:t>
            </a:r>
            <a:endParaRPr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E26487-FD0B-531F-3B25-AFF875994E5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941418" y="11656799"/>
            <a:ext cx="7879238" cy="3600001"/>
          </a:xfrm>
        </p:spPr>
        <p:txBody>
          <a:bodyPr>
            <a:normAutofit/>
          </a:bodyPr>
          <a:lstStyle/>
          <a:p>
            <a:r>
              <a:rPr lang="ru-RU" sz="3200" dirty="0" err="1"/>
              <a:t>Автоэнкодер</a:t>
            </a:r>
            <a:r>
              <a:rPr lang="ru-RU" sz="3200" dirty="0"/>
              <a:t>, обученный на большом количестве точек (белая линия)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98A76E-14B8-CFC3-F59D-33E8D9ED6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82" y="3798674"/>
            <a:ext cx="9458325" cy="785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C13378-67F8-F945-A304-8EE7589D6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0016" y="3798675"/>
            <a:ext cx="9458325" cy="785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2">
            <a:extLst>
              <a:ext uri="{FF2B5EF4-FFF2-40B4-BE49-F238E27FC236}">
                <a16:creationId xmlns:a16="http://schemas.microsoft.com/office/drawing/2014/main" id="{B9946AAD-0D82-A11C-F17A-456BFD4C9650}"/>
              </a:ext>
            </a:extLst>
          </p:cNvPr>
          <p:cNvSpPr txBox="1">
            <a:spLocks/>
          </p:cNvSpPr>
          <p:nvPr/>
        </p:nvSpPr>
        <p:spPr>
          <a:xfrm>
            <a:off x="13395802" y="11722367"/>
            <a:ext cx="7879238" cy="360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3757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392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27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662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ru-RU" sz="3200" dirty="0" err="1"/>
              <a:t>Автоэнкодер</a:t>
            </a:r>
            <a:r>
              <a:rPr lang="ru-RU" sz="3200" dirty="0"/>
              <a:t>, обученный на малом количестве точек (белая линия)</a:t>
            </a:r>
          </a:p>
        </p:txBody>
      </p:sp>
    </p:spTree>
    <p:extLst>
      <p:ext uri="{BB962C8B-B14F-4D97-AF65-F5344CB8AC3E}">
        <p14:creationId xmlns:p14="http://schemas.microsoft.com/office/powerpoint/2010/main" val="68223659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75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VAE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VAE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VAE</a:t>
            </a:r>
          </a:p>
        </p:txBody>
      </p:sp>
      <p:pic>
        <p:nvPicPr>
          <p:cNvPr id="178" name="vae.png" descr="va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5106281"/>
            <a:ext cx="21424900" cy="681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VAE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VAE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7E34902-08CD-6F7A-92B4-C9441CA92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948" y="4107560"/>
            <a:ext cx="8548463" cy="735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247375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VAE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VAE</a:t>
            </a:r>
            <a:r>
              <a:rPr lang="ru-RU" dirty="0"/>
              <a:t>. Вывод</a:t>
            </a: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02B051-1110-9DB9-9FA2-C46DD1E0A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51" y="4505161"/>
            <a:ext cx="7044544" cy="1605389"/>
          </a:xfrm>
          <a:prstGeom prst="rect">
            <a:avLst/>
          </a:prstGeom>
        </p:spPr>
      </p:pic>
      <p:sp>
        <p:nvSpPr>
          <p:cNvPr id="7" name="x - входные данные…">
            <a:extLst>
              <a:ext uri="{FF2B5EF4-FFF2-40B4-BE49-F238E27FC236}">
                <a16:creationId xmlns:a16="http://schemas.microsoft.com/office/drawing/2014/main" id="{43B39EF8-9DEF-805A-8B8B-35E204A9D937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4423638" y="4419599"/>
            <a:ext cx="8045716" cy="1690951"/>
          </a:xfrm>
          <a:prstGeom prst="rect">
            <a:avLst/>
          </a:prstGeom>
        </p:spPr>
        <p:txBody>
          <a:bodyPr/>
          <a:lstStyle/>
          <a:p>
            <a:pPr lvl="1" indent="228600" defTabSz="825500">
              <a:lnSpc>
                <a:spcPct val="90000"/>
              </a:lnSpc>
              <a:spcBef>
                <a:spcPts val="1600"/>
              </a:spcBef>
              <a:defRPr sz="4000"/>
            </a:pPr>
            <a:r>
              <a:rPr lang="en-US" dirty="0"/>
              <a:t>X</a:t>
            </a:r>
            <a:r>
              <a:rPr dirty="0"/>
              <a:t> - </a:t>
            </a:r>
            <a:r>
              <a:rPr dirty="0" err="1"/>
              <a:t>данные</a:t>
            </a:r>
            <a:endParaRPr dirty="0"/>
          </a:p>
          <a:p>
            <a:pPr lvl="1" indent="228600" defTabSz="825500">
              <a:lnSpc>
                <a:spcPct val="90000"/>
              </a:lnSpc>
              <a:spcBef>
                <a:spcPts val="1600"/>
              </a:spcBef>
              <a:defRPr sz="4000"/>
            </a:pPr>
            <a:r>
              <a:rPr lang="en-US" dirty="0"/>
              <a:t>Z – </a:t>
            </a:r>
            <a:r>
              <a:rPr lang="ru-RU" dirty="0"/>
              <a:t>скрытое представление</a:t>
            </a:r>
            <a:endParaRPr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4834CD-4A29-8ECC-15AB-DF4DA971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463" y="6024988"/>
            <a:ext cx="5431537" cy="120700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42B00D-B20A-7DE8-B80F-B27302B47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463" y="7240232"/>
            <a:ext cx="8120008" cy="160538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B041E65-A3B3-24C4-74C1-152EE71A9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568" y="8931183"/>
            <a:ext cx="5546600" cy="11175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5AA3313-966A-7F3B-0197-8509C5F2F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051" y="10137136"/>
            <a:ext cx="6628733" cy="861941"/>
          </a:xfrm>
          <a:prstGeom prst="rect">
            <a:avLst/>
          </a:prstGeom>
        </p:spPr>
      </p:pic>
      <p:sp>
        <p:nvSpPr>
          <p:cNvPr id="16" name="x - входные данные…">
            <a:extLst>
              <a:ext uri="{FF2B5EF4-FFF2-40B4-BE49-F238E27FC236}">
                <a16:creationId xmlns:a16="http://schemas.microsoft.com/office/drawing/2014/main" id="{42B13DC4-6B3A-90F4-102A-69638AEA5F1D}"/>
              </a:ext>
            </a:extLst>
          </p:cNvPr>
          <p:cNvSpPr txBox="1">
            <a:spLocks/>
          </p:cNvSpPr>
          <p:nvPr/>
        </p:nvSpPr>
        <p:spPr>
          <a:xfrm>
            <a:off x="14004595" y="10153601"/>
            <a:ext cx="10130537" cy="1690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3757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392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27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662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lvl="1" indent="228600" defTabSz="825500" hangingPunct="1">
              <a:lnSpc>
                <a:spcPct val="90000"/>
              </a:lnSpc>
              <a:spcBef>
                <a:spcPts val="1600"/>
              </a:spcBef>
              <a:defRPr sz="4000"/>
            </a:pPr>
            <a:r>
              <a:rPr lang="ru-RU" sz="4000" dirty="0"/>
              <a:t>Для метрики </a:t>
            </a:r>
            <a:r>
              <a:rPr lang="en-US" sz="4000" dirty="0"/>
              <a:t>L2 </a:t>
            </a:r>
            <a:r>
              <a:rPr lang="ru-RU" sz="4000" dirty="0"/>
              <a:t>считаем шум  нормальным</a:t>
            </a:r>
          </a:p>
        </p:txBody>
      </p:sp>
    </p:spTree>
    <p:extLst>
      <p:ext uri="{BB962C8B-B14F-4D97-AF65-F5344CB8AC3E}">
        <p14:creationId xmlns:p14="http://schemas.microsoft.com/office/powerpoint/2010/main" val="933842504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VAE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VAE</a:t>
            </a:r>
            <a:r>
              <a:rPr lang="ru-RU" dirty="0"/>
              <a:t>. Вывод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2F628-D27E-F2A0-33E1-C1B946956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20" y="3535729"/>
            <a:ext cx="1902388" cy="626396"/>
          </a:xfrm>
          <a:prstGeom prst="rect">
            <a:avLst/>
          </a:prstGeom>
        </p:spPr>
      </p:pic>
      <p:sp>
        <p:nvSpPr>
          <p:cNvPr id="8" name="x - входные данные…">
            <a:extLst>
              <a:ext uri="{FF2B5EF4-FFF2-40B4-BE49-F238E27FC236}">
                <a16:creationId xmlns:a16="http://schemas.microsoft.com/office/drawing/2014/main" id="{B9823952-4651-7A4C-2DF3-65775F59D747}"/>
              </a:ext>
            </a:extLst>
          </p:cNvPr>
          <p:cNvSpPr txBox="1">
            <a:spLocks/>
          </p:cNvSpPr>
          <p:nvPr/>
        </p:nvSpPr>
        <p:spPr>
          <a:xfrm>
            <a:off x="7804963" y="3573036"/>
            <a:ext cx="12860477" cy="1690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3757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392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27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662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lvl="1" indent="228600" defTabSz="825500" hangingPunct="1">
              <a:lnSpc>
                <a:spcPct val="90000"/>
              </a:lnSpc>
              <a:spcBef>
                <a:spcPts val="1600"/>
              </a:spcBef>
              <a:defRPr sz="4000"/>
            </a:pPr>
            <a:r>
              <a:rPr lang="ru-RU" sz="4000" dirty="0"/>
              <a:t>Распределение, которое могло бы привести к этому </a:t>
            </a:r>
            <a:r>
              <a:rPr lang="en-US" sz="4000" dirty="0"/>
              <a:t>X</a:t>
            </a:r>
            <a:endParaRPr lang="ru-RU" sz="4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451CDD-3565-1C49-3DFB-2C00983E0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878" y="4833925"/>
            <a:ext cx="13331904" cy="86012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C9B691F-3124-28EC-7FDA-A6185078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844" y="6240797"/>
            <a:ext cx="18322312" cy="116513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43B9903-271B-ACBB-5731-1FCCBAAEA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132" y="7395334"/>
            <a:ext cx="18512420" cy="103229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61B3BC1-800A-A41A-6BC9-0A696CAA2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285" y="8746644"/>
            <a:ext cx="18085430" cy="122135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A53AC15-1069-71F3-8D80-A5C6B5C27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570" y="10287015"/>
            <a:ext cx="22409543" cy="10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5284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Постановка задачи</a:t>
            </a:r>
            <a:endParaRPr dirty="0"/>
          </a:p>
        </p:txBody>
      </p:sp>
      <p:sp>
        <p:nvSpPr>
          <p:cNvPr id="177" name="Случайно (random) W = k*rand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Target one hot encoding</a:t>
            </a:r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CB33E6-F530-CCBB-265A-553F44E8B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83" y="3827819"/>
            <a:ext cx="16070034" cy="91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19212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VAE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VAE</a:t>
            </a:r>
            <a:r>
              <a:rPr lang="ru-RU" dirty="0"/>
              <a:t>. Вывод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2F628-D27E-F2A0-33E1-C1B946956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20" y="3535729"/>
            <a:ext cx="1902388" cy="626396"/>
          </a:xfrm>
          <a:prstGeom prst="rect">
            <a:avLst/>
          </a:prstGeom>
        </p:spPr>
      </p:pic>
      <p:sp>
        <p:nvSpPr>
          <p:cNvPr id="8" name="x - входные данные…">
            <a:extLst>
              <a:ext uri="{FF2B5EF4-FFF2-40B4-BE49-F238E27FC236}">
                <a16:creationId xmlns:a16="http://schemas.microsoft.com/office/drawing/2014/main" id="{B9823952-4651-7A4C-2DF3-65775F59D747}"/>
              </a:ext>
            </a:extLst>
          </p:cNvPr>
          <p:cNvSpPr txBox="1">
            <a:spLocks/>
          </p:cNvSpPr>
          <p:nvPr/>
        </p:nvSpPr>
        <p:spPr>
          <a:xfrm>
            <a:off x="7804963" y="3573036"/>
            <a:ext cx="12860477" cy="1690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3757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392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27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662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lvl="1" indent="228600" defTabSz="825500" hangingPunct="1">
              <a:lnSpc>
                <a:spcPct val="90000"/>
              </a:lnSpc>
              <a:spcBef>
                <a:spcPts val="1600"/>
              </a:spcBef>
              <a:defRPr sz="4000"/>
            </a:pPr>
            <a:r>
              <a:rPr lang="ru-RU" sz="4000" dirty="0"/>
              <a:t>Распределение, которое могло бы привести к этому </a:t>
            </a:r>
            <a:r>
              <a:rPr lang="en-US" sz="4000" dirty="0"/>
              <a:t>X</a:t>
            </a:r>
            <a:endParaRPr lang="ru-RU" sz="4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451CDD-3565-1C49-3DFB-2C00983E0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878" y="4833925"/>
            <a:ext cx="13331904" cy="86012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C9B691F-3124-28EC-7FDA-A6185078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844" y="6240797"/>
            <a:ext cx="18322312" cy="116513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43B9903-271B-ACBB-5731-1FCCBAAEA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132" y="7395334"/>
            <a:ext cx="18512420" cy="103229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61B3BC1-800A-A41A-6BC9-0A696CAA2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285" y="8746644"/>
            <a:ext cx="18085430" cy="122135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A53AC15-1069-71F3-8D80-A5C6B5C27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570" y="10287015"/>
            <a:ext cx="22409543" cy="1059275"/>
          </a:xfrm>
          <a:prstGeom prst="rect">
            <a:avLst/>
          </a:prstGeom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D6B6BBD4-DBF8-F11F-C045-752352692FA0}"/>
              </a:ext>
            </a:extLst>
          </p:cNvPr>
          <p:cNvCxnSpPr/>
          <p:nvPr/>
        </p:nvCxnSpPr>
        <p:spPr>
          <a:xfrm>
            <a:off x="4864608" y="10113264"/>
            <a:ext cx="5285232" cy="160934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x - входные данные…">
            <a:extLst>
              <a:ext uri="{FF2B5EF4-FFF2-40B4-BE49-F238E27FC236}">
                <a16:creationId xmlns:a16="http://schemas.microsoft.com/office/drawing/2014/main" id="{4C8B6D47-AA2E-D1B6-861C-376DF1C0D8FE}"/>
              </a:ext>
            </a:extLst>
          </p:cNvPr>
          <p:cNvSpPr txBox="1">
            <a:spLocks/>
          </p:cNvSpPr>
          <p:nvPr/>
        </p:nvSpPr>
        <p:spPr>
          <a:xfrm>
            <a:off x="10149840" y="11499266"/>
            <a:ext cx="1810512" cy="1690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3757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392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27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662083" marR="0" indent="-582083" algn="l" defTabSz="825500" rtl="0" latinLnBrk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lvl="1" indent="228600" defTabSz="825500" hangingPunct="1">
              <a:lnSpc>
                <a:spcPct val="90000"/>
              </a:lnSpc>
              <a:spcBef>
                <a:spcPts val="1600"/>
              </a:spcBef>
              <a:defRPr sz="4000"/>
            </a:pPr>
            <a:r>
              <a:rPr lang="ru-RU" sz="4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876652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VAE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VAE</a:t>
            </a:r>
          </a:p>
        </p:txBody>
      </p:sp>
      <p:pic>
        <p:nvPicPr>
          <p:cNvPr id="182" name="tsne_ae.png" descr="tsne_a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749" y="3316866"/>
            <a:ext cx="9156701" cy="9969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SNE отображение скрытых представлений автоэнкодера на 2-мерную плоскость"/>
          <p:cNvSpPr txBox="1"/>
          <p:nvPr/>
        </p:nvSpPr>
        <p:spPr>
          <a:xfrm>
            <a:off x="2249246" y="6430210"/>
            <a:ext cx="6092237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TSNE отображение скрытых представлений автоэнкодера на 2-мерную плоскость 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VAE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VAE</a:t>
            </a:r>
          </a:p>
        </p:txBody>
      </p:sp>
      <p:pic>
        <p:nvPicPr>
          <p:cNvPr id="186" name="VAE_point.png" descr="VAE_poi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659" y="4050443"/>
            <a:ext cx="15228682" cy="8530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VAE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VAE</a:t>
            </a:r>
          </a:p>
        </p:txBody>
      </p:sp>
      <p:pic>
        <p:nvPicPr>
          <p:cNvPr id="189" name="VAE expect vs real.png" descr="VAE expect vs r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45" y="4395203"/>
            <a:ext cx="16327711" cy="8784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VAE. Kullback-Leibler divergence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VAE. Kullback-Leibler divergence</a:t>
            </a:r>
          </a:p>
        </p:txBody>
      </p:sp>
      <p:sp>
        <p:nvSpPr>
          <p:cNvPr id="196" name="Мера близости двух рапределений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Мера близости двух рапределений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KL[N(mu(x), sigma(x) || N(0, 1)]</a:t>
            </a:r>
          </a:p>
        </p:txBody>
      </p:sp>
      <p:sp>
        <p:nvSpPr>
          <p:cNvPr id="197" name="https://en.wikipedia.org/wiki/Kullback%E2%80%93Leibler_divergence"/>
          <p:cNvSpPr txBox="1"/>
          <p:nvPr/>
        </p:nvSpPr>
        <p:spPr>
          <a:xfrm>
            <a:off x="11468135" y="12469094"/>
            <a:ext cx="120129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https://en.wikipedia.org/wiki/Kullback%E2%80%93Leibler_divergence</a:t>
            </a:r>
          </a:p>
        </p:txBody>
      </p:sp>
      <p:pic>
        <p:nvPicPr>
          <p:cNvPr id="198" name="vae_kl.png" descr="vae_k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810" y="3021398"/>
            <a:ext cx="8395063" cy="9021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VAE. Trai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VAE. Train</a:t>
            </a:r>
          </a:p>
        </p:txBody>
      </p:sp>
      <p:pic>
        <p:nvPicPr>
          <p:cNvPr id="201" name="vae_train.png" descr="vae_tra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801214"/>
            <a:ext cx="19812000" cy="1097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204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VQVAE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VQVAE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VQVAE</a:t>
            </a:r>
          </a:p>
        </p:txBody>
      </p:sp>
      <p:pic>
        <p:nvPicPr>
          <p:cNvPr id="207" name="vqvae_cond.png" descr="vqvae_co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248" y="2361865"/>
            <a:ext cx="7772401" cy="10756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17561036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Как пробросить градиенты от декодера в энкодер?"/>
          <p:cNvSpPr txBox="1">
            <a:spLocks noGrp="1"/>
          </p:cNvSpPr>
          <p:nvPr>
            <p:ph type="body" idx="1"/>
          </p:nvPr>
        </p:nvSpPr>
        <p:spPr>
          <a:xfrm>
            <a:off x="1270000" y="3326616"/>
            <a:ext cx="21844000" cy="9296401"/>
          </a:xfrm>
          <a:prstGeom prst="rect">
            <a:avLst/>
          </a:prstGeom>
        </p:spPr>
        <p:txBody>
          <a:bodyPr/>
          <a:lstStyle/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Как пробросить градиенты от декодера в энкодер?</a:t>
            </a:r>
          </a:p>
        </p:txBody>
      </p:sp>
      <p:sp>
        <p:nvSpPr>
          <p:cNvPr id="210" name="VQVAE. Trai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VQVAE. Train</a:t>
            </a:r>
          </a:p>
        </p:txBody>
      </p:sp>
      <p:sp>
        <p:nvSpPr>
          <p:cNvPr id="211" name="quantized = inputs + (quantized - inputs).detach()"/>
          <p:cNvSpPr txBox="1"/>
          <p:nvPr/>
        </p:nvSpPr>
        <p:spPr>
          <a:xfrm>
            <a:off x="6208265" y="6197600"/>
            <a:ext cx="11967469" cy="1320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quantized = inputs + (quantized - inputs).detach()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Как пробросить градиенты от декодера в энкодер?"/>
          <p:cNvSpPr txBox="1">
            <a:spLocks noGrp="1"/>
          </p:cNvSpPr>
          <p:nvPr>
            <p:ph type="body" idx="1"/>
          </p:nvPr>
        </p:nvSpPr>
        <p:spPr>
          <a:xfrm>
            <a:off x="1270000" y="3326616"/>
            <a:ext cx="21844000" cy="9296401"/>
          </a:xfrm>
          <a:prstGeom prst="rect">
            <a:avLst/>
          </a:prstGeom>
        </p:spPr>
        <p:txBody>
          <a:bodyPr/>
          <a:lstStyle/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rPr lang="ru-RU" dirty="0" err="1"/>
              <a:t>Квантинизация</a:t>
            </a:r>
            <a:r>
              <a:rPr lang="ru-RU" dirty="0"/>
              <a:t> или </a:t>
            </a:r>
            <a:r>
              <a:rPr lang="ru-RU" dirty="0" err="1"/>
              <a:t>токенизация</a:t>
            </a:r>
            <a:r>
              <a:rPr lang="ru-RU" dirty="0"/>
              <a:t> скрытого представления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rPr lang="ru-RU" dirty="0"/>
              <a:t>Альтернатива кластеризации для непрерывного скрытого представления</a:t>
            </a:r>
            <a:endParaRPr dirty="0"/>
          </a:p>
        </p:txBody>
      </p:sp>
      <p:sp>
        <p:nvSpPr>
          <p:cNvPr id="210" name="VQVAE. Trai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VQVAE.</a:t>
            </a:r>
            <a:r>
              <a:rPr lang="ru-RU" dirty="0"/>
              <a:t> Применение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233083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74" name="Заголовок 4"/>
          <p:cNvSpPr txBox="1"/>
          <p:nvPr/>
        </p:nvSpPr>
        <p:spPr>
          <a:xfrm>
            <a:off x="1371600" y="5334000"/>
            <a:ext cx="16611600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Сегментация</a:t>
            </a:r>
          </a:p>
          <a:p>
            <a:r>
              <a:rPr lang="ru-RU" dirty="0"/>
              <a:t>Функции потерь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878716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Спасибо за внимание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Спасибо за внимание!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Функции потерь</a:t>
            </a:r>
            <a:endParaRPr dirty="0"/>
          </a:p>
        </p:txBody>
      </p:sp>
      <p:sp>
        <p:nvSpPr>
          <p:cNvPr id="177" name="Случайно (random) W = k*rand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Cross Entropy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Dice loss</a:t>
            </a:r>
            <a:endParaRPr lang="ru-RU" dirty="0"/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Focal loss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Weighted cross entropy</a:t>
            </a:r>
          </a:p>
        </p:txBody>
      </p:sp>
    </p:spTree>
    <p:extLst>
      <p:ext uri="{BB962C8B-B14F-4D97-AF65-F5344CB8AC3E}">
        <p14:creationId xmlns:p14="http://schemas.microsoft.com/office/powerpoint/2010/main" val="35211973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Функции потерь</a:t>
            </a:r>
            <a:r>
              <a:rPr lang="en-US" dirty="0"/>
              <a:t>. Dice loss</a:t>
            </a:r>
            <a:endParaRPr dirty="0"/>
          </a:p>
        </p:txBody>
      </p:sp>
      <p:sp>
        <p:nvSpPr>
          <p:cNvPr id="177" name="Случайно (random) W = k*rand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927000-0980-39FE-EDDC-915A1AFE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278" y="4962250"/>
            <a:ext cx="4725059" cy="1629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379FF1-0AF7-BB5C-F012-2D192571F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703" y="7616085"/>
            <a:ext cx="9964541" cy="23148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C4B6C5-3A93-9A7B-4430-0AC0B2946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296" y="4763348"/>
            <a:ext cx="4119522" cy="20268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4E0A4B-A086-27F0-EC95-40E0F7100968}"/>
              </a:ext>
            </a:extLst>
          </p:cNvPr>
          <p:cNvSpPr txBox="1"/>
          <p:nvPr/>
        </p:nvSpPr>
        <p:spPr>
          <a:xfrm>
            <a:off x="10498911" y="5453585"/>
            <a:ext cx="2241274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или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5DDBAA-5F7F-928C-F9D5-DA7780F562D3}"/>
              </a:ext>
            </a:extLst>
          </p:cNvPr>
          <p:cNvSpPr txBox="1"/>
          <p:nvPr/>
        </p:nvSpPr>
        <p:spPr>
          <a:xfrm>
            <a:off x="76200" y="12500214"/>
            <a:ext cx="13050078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b="0" dirty="0"/>
              <a:t>V-Net: Fully Convolutional Neural Networks for Volumetric Medical Image Segmentation</a:t>
            </a:r>
            <a:r>
              <a:rPr lang="ru-RU" b="0" dirty="0"/>
              <a:t> https://arxiv.org/pdf/1606.04797.pdf</a:t>
            </a:r>
          </a:p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399701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berSchool_light">
  <a:themeElements>
    <a:clrScheme name="SberSchool_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SberSchool_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berSchool_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berSchool_light">
  <a:themeElements>
    <a:clrScheme name="SberSchool_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SberSchool_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berSchool_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2077</TotalTime>
  <Words>969</Words>
  <Application>Microsoft Office PowerPoint</Application>
  <PresentationFormat>Произвольный</PresentationFormat>
  <Paragraphs>206</Paragraphs>
  <Slides>70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70</vt:i4>
      </vt:variant>
    </vt:vector>
  </HeadingPairs>
  <TitlesOfParts>
    <vt:vector size="79" baseType="lpstr">
      <vt:lpstr>Calibri</vt:lpstr>
      <vt:lpstr>Courier New</vt:lpstr>
      <vt:lpstr>Helvetica</vt:lpstr>
      <vt:lpstr>Helvetica Light</vt:lpstr>
      <vt:lpstr>Helvetica Neue</vt:lpstr>
      <vt:lpstr>Helvetica Neue Light</vt:lpstr>
      <vt:lpstr>SB Sans Display Semibold</vt:lpstr>
      <vt:lpstr>SBSansDisplay-Light</vt:lpstr>
      <vt:lpstr>SberSchool_light</vt:lpstr>
      <vt:lpstr>Нейронные сети</vt:lpstr>
      <vt:lpstr>Занятие 3</vt:lpstr>
      <vt:lpstr>Задачи компьютерного зрения</vt:lpstr>
      <vt:lpstr>Презентация PowerPoint</vt:lpstr>
      <vt:lpstr>Постановка задачи</vt:lpstr>
      <vt:lpstr>Постановка задачи</vt:lpstr>
      <vt:lpstr>Презентация PowerPoint</vt:lpstr>
      <vt:lpstr>Функции потерь</vt:lpstr>
      <vt:lpstr>Функции потерь. Dice loss</vt:lpstr>
      <vt:lpstr>Функции потерь. Dice loss</vt:lpstr>
      <vt:lpstr>Функции потерь. Focal loss</vt:lpstr>
      <vt:lpstr>Функции потерь. Weighted cross entropy</vt:lpstr>
      <vt:lpstr>Презентация PowerPoint</vt:lpstr>
      <vt:lpstr>Pretrained classificators</vt:lpstr>
      <vt:lpstr>FCN</vt:lpstr>
      <vt:lpstr>FCN. Проблема</vt:lpstr>
      <vt:lpstr>FCN. Skip connections</vt:lpstr>
      <vt:lpstr>FCN. Scip connections</vt:lpstr>
      <vt:lpstr>Unet</vt:lpstr>
      <vt:lpstr>Unet</vt:lpstr>
      <vt:lpstr>Презентация PowerPoint</vt:lpstr>
      <vt:lpstr>Датасеты</vt:lpstr>
      <vt:lpstr>Презентация PowerPoint</vt:lpstr>
      <vt:lpstr>Постановка задачи</vt:lpstr>
      <vt:lpstr>Презентация PowerPoint</vt:lpstr>
      <vt:lpstr>IoU. Intersection over union</vt:lpstr>
      <vt:lpstr>Mean average precision</vt:lpstr>
      <vt:lpstr>Mean average precision</vt:lpstr>
      <vt:lpstr>Mean average precision</vt:lpstr>
      <vt:lpstr>Mean average precision</vt:lpstr>
      <vt:lpstr>Презентация PowerPoint</vt:lpstr>
      <vt:lpstr>Архитектуры</vt:lpstr>
      <vt:lpstr>Архитектуры</vt:lpstr>
      <vt:lpstr>R-CNN</vt:lpstr>
      <vt:lpstr>Fast RCNN</vt:lpstr>
      <vt:lpstr>Faster RCNN</vt:lpstr>
      <vt:lpstr>Faster RCNN</vt:lpstr>
      <vt:lpstr>Mask RCNN</vt:lpstr>
      <vt:lpstr>Yolo</vt:lpstr>
      <vt:lpstr>YoloV3</vt:lpstr>
      <vt:lpstr>Презентация PowerPoint</vt:lpstr>
      <vt:lpstr>Датасеты</vt:lpstr>
      <vt:lpstr>Презентация PowerPoint</vt:lpstr>
      <vt:lpstr>Аугментации</vt:lpstr>
      <vt:lpstr>Презентация PowerPoint</vt:lpstr>
      <vt:lpstr> Эбеддинги</vt:lpstr>
      <vt:lpstr> Эбеддинги. Виды эмбеддингов</vt:lpstr>
      <vt:lpstr>Презентация PowerPoint</vt:lpstr>
      <vt:lpstr>Автокодировщики</vt:lpstr>
      <vt:lpstr>Автокодировщики. Применение</vt:lpstr>
      <vt:lpstr>Автокодировщики. Денойзинг</vt:lpstr>
      <vt:lpstr>Автокодировщики. Денойзинг</vt:lpstr>
      <vt:lpstr>Автокодировщики. Скрытое представление</vt:lpstr>
      <vt:lpstr>Автокодировщики. Переобучение</vt:lpstr>
      <vt:lpstr>Презентация PowerPoint</vt:lpstr>
      <vt:lpstr>VAE</vt:lpstr>
      <vt:lpstr>VAE</vt:lpstr>
      <vt:lpstr>VAE. Вывод</vt:lpstr>
      <vt:lpstr>VAE. Вывод</vt:lpstr>
      <vt:lpstr>VAE. Вывод</vt:lpstr>
      <vt:lpstr>VAE</vt:lpstr>
      <vt:lpstr>VAE</vt:lpstr>
      <vt:lpstr>VAE</vt:lpstr>
      <vt:lpstr>VAE. Kullback-Leibler divergence</vt:lpstr>
      <vt:lpstr>VAE. Train</vt:lpstr>
      <vt:lpstr>Презентация PowerPoint</vt:lpstr>
      <vt:lpstr>VQVAE</vt:lpstr>
      <vt:lpstr>VQVAE. Train</vt:lpstr>
      <vt:lpstr>VQVAE. Применение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Нейронные сети</dc:title>
  <dc:creator>work</dc:creator>
  <cp:lastModifiedBy>work</cp:lastModifiedBy>
  <cp:revision>8</cp:revision>
  <dcterms:modified xsi:type="dcterms:W3CDTF">2023-02-27T17:22:09Z</dcterms:modified>
</cp:coreProperties>
</file>